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258" r:id="rId3"/>
    <p:sldId id="355" r:id="rId4"/>
    <p:sldId id="360" r:id="rId5"/>
    <p:sldId id="356" r:id="rId6"/>
    <p:sldId id="343" r:id="rId7"/>
    <p:sldId id="354" r:id="rId8"/>
    <p:sldId id="340" r:id="rId9"/>
    <p:sldId id="357" r:id="rId10"/>
    <p:sldId id="300" r:id="rId11"/>
    <p:sldId id="271" r:id="rId12"/>
    <p:sldId id="363" r:id="rId13"/>
    <p:sldId id="365" r:id="rId14"/>
    <p:sldId id="362" r:id="rId15"/>
    <p:sldId id="345" r:id="rId16"/>
    <p:sldId id="359" r:id="rId17"/>
    <p:sldId id="346" r:id="rId18"/>
    <p:sldId id="366" r:id="rId19"/>
    <p:sldId id="358" r:id="rId20"/>
    <p:sldId id="267" r:id="rId21"/>
    <p:sldId id="367" r:id="rId22"/>
    <p:sldId id="308" r:id="rId23"/>
    <p:sldId id="372" r:id="rId24"/>
    <p:sldId id="373" r:id="rId25"/>
    <p:sldId id="371" r:id="rId26"/>
    <p:sldId id="276" r:id="rId27"/>
    <p:sldId id="307" r:id="rId28"/>
  </p:sldIdLst>
  <p:sldSz cx="9144000" cy="5143500" type="screen16x9"/>
  <p:notesSz cx="6858000" cy="9144000"/>
  <p:embeddedFontLst>
    <p:embeddedFont>
      <p:font typeface="Anaheim" panose="020B0600000101010101" charset="-127"/>
      <p:regular r:id="rId30"/>
    </p:embeddedFont>
    <p:embeddedFont>
      <p:font typeface="Bebas Neue" panose="020B0606020202050201" pitchFamily="34" charset="0"/>
      <p:regular r:id="rId31"/>
    </p:embeddedFont>
    <p:embeddedFont>
      <p:font typeface="KoPub돋움체 Bold" panose="02020603020101020101" pitchFamily="18" charset="-127"/>
      <p:regular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ExtraBold" panose="00000900000000000000" pitchFamily="2" charset="0"/>
      <p:bold r:id="rId37"/>
      <p:boldItalic r:id="rId38"/>
    </p:embeddedFont>
    <p:embeddedFont>
      <p:font typeface="Montserrat Medium" panose="00000600000000000000" pitchFamily="2" charset="0"/>
      <p:regular r:id="rId39"/>
      <p:bold r:id="rId40"/>
      <p:italic r:id="rId41"/>
      <p:boldItalic r:id="rId42"/>
    </p:embeddedFont>
    <p:embeddedFont>
      <p:font typeface="Montserrat SemiBold" panose="00000700000000000000" pitchFamily="2" charset="0"/>
      <p:bold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F5F5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932836-40EE-4FA0-BC4E-34AE794F1D22}">
  <a:tblStyle styleId="{A4932836-40EE-4FA0-BC4E-34AE794F1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err="1">
                <a:solidFill>
                  <a:schemeClr val="accent3"/>
                </a:solidFill>
                <a:latin typeface="Montserrat ExtraBold" panose="00000900000000000000" pitchFamily="2" charset="0"/>
              </a:rPr>
              <a:t>Best_ACC</a:t>
            </a:r>
            <a:endParaRPr lang="en-US" altLang="ko-KR" dirty="0">
              <a:solidFill>
                <a:schemeClr val="accent3"/>
              </a:solidFill>
              <a:latin typeface="Montserrat ExtraBold" panose="000009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Best_ACC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DD-49FE-BA79-4782737DE33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FDD-49FE-BA79-4782737DE33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DD-49FE-BA79-4782737DE33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DD-49FE-BA79-4782737DE33F}"/>
              </c:ext>
            </c:extLst>
          </c:dPt>
          <c:cat>
            <c:strRef>
              <c:f>Sheet1!$A$2:$A$5</c:f>
              <c:strCache>
                <c:ptCount val="4"/>
                <c:pt idx="0">
                  <c:v>VGGNet</c:v>
                </c:pt>
                <c:pt idx="1">
                  <c:v>ResNet</c:v>
                </c:pt>
                <c:pt idx="2">
                  <c:v>ViT</c:v>
                </c:pt>
                <c:pt idx="3">
                  <c:v>Efficientnet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87.65</c:v>
                </c:pt>
                <c:pt idx="1">
                  <c:v>94.37</c:v>
                </c:pt>
                <c:pt idx="2">
                  <c:v>55.75</c:v>
                </c:pt>
                <c:pt idx="3">
                  <c:v>94.69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DD-49FE-BA79-4782737DE3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0732512"/>
        <c:axId val="550721696"/>
      </c:barChart>
      <c:catAx>
        <c:axId val="5507325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0721696"/>
        <c:crosses val="autoZero"/>
        <c:auto val="1"/>
        <c:lblAlgn val="ctr"/>
        <c:lblOffset val="100"/>
        <c:noMultiLvlLbl val="0"/>
      </c:catAx>
      <c:valAx>
        <c:axId val="55072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10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Montserrat Medium" panose="00000600000000000000" pitchFamily="2" charset="0"/>
                <a:ea typeface="+mn-ea"/>
                <a:cs typeface="+mn-cs"/>
              </a:defRPr>
            </a:pPr>
            <a:endParaRPr lang="ko-KR"/>
          </a:p>
        </c:txPr>
        <c:crossAx val="55073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Montserrat Medium" panose="00000600000000000000" pitchFamily="2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accent3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Best_ACC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64-4369-BFBC-4B79473CDFA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761-4744-A194-48B374ADDE7E}"/>
              </c:ext>
            </c:extLst>
          </c:dPt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Sheet1!$A$2:$A$3</c:f>
              <c:strCache>
                <c:ptCount val="2"/>
                <c:pt idx="0">
                  <c:v>
Existing</c:v>
                </c:pt>
                <c:pt idx="1">
                  <c:v>Added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94.69</c:v>
                </c:pt>
                <c:pt idx="1">
                  <c:v>95.09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4-4369-BFBC-4B79473CD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57910816"/>
        <c:axId val="557918720"/>
      </c:barChart>
      <c:catAx>
        <c:axId val="55791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7918720"/>
        <c:crosses val="autoZero"/>
        <c:auto val="1"/>
        <c:lblAlgn val="ctr"/>
        <c:lblOffset val="100"/>
        <c:noMultiLvlLbl val="0"/>
      </c:catAx>
      <c:valAx>
        <c:axId val="55791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79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just">
            <a:defRPr sz="1197" b="1" i="0" u="none" strike="noStrike" kern="1200" baseline="0">
              <a:solidFill>
                <a:schemeClr val="accent3"/>
              </a:solidFill>
              <a:effectLst/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37d1f106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37d1f106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37d1f106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37d1f106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92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37d1f10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37d1f10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37d1f106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b37d1f106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37d1f1062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37d1f1062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32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37d1f106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37d1f106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b37d1f106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b37d1f106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37d1f10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37d1f10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37d1f10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37d1f10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47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37d1f10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37d1f10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234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37d1f1062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37d1f1062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37d1f106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37d1f106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37d1f10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37d1f10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50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37d1f106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37d1f106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43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37d1f10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37d1f10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13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3688" r="62189"/>
          <a:stretch/>
        </p:blipFill>
        <p:spPr>
          <a:xfrm>
            <a:off x="7764750" y="1521950"/>
            <a:ext cx="1379249" cy="25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955075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902750"/>
            <a:ext cx="373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625300" y="2489808"/>
            <a:ext cx="1677900" cy="167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346300" y="759479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>
            <a:off x="-6008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 flipH="1">
            <a:off x="-2010349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rot="10800000">
            <a:off x="6484914" y="3669179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 rot="10800000" flipH="1">
            <a:off x="7421938" y="455187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588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/>
          <p:cNvPicPr preferRelativeResize="0"/>
          <p:nvPr/>
        </p:nvPicPr>
        <p:blipFill rotWithShape="1">
          <a:blip r:embed="rId2">
            <a:alphaModFix/>
          </a:blip>
          <a:srcRect r="4933"/>
          <a:stretch/>
        </p:blipFill>
        <p:spPr>
          <a:xfrm>
            <a:off x="2423813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/>
          <p:nvPr/>
        </p:nvSpPr>
        <p:spPr>
          <a:xfrm flipH="1">
            <a:off x="3995850" y="540000"/>
            <a:ext cx="1152300" cy="11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941550" y="1692300"/>
            <a:ext cx="72609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1284000" y="326707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94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719875" y="2514375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688650" y="2530475"/>
            <a:ext cx="37353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720025" y="2982600"/>
            <a:ext cx="37353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688655" y="2982600"/>
            <a:ext cx="37353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018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948600" y="645000"/>
            <a:ext cx="4105500" cy="19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948600" y="2244875"/>
            <a:ext cx="4105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l="122" r="62835"/>
          <a:stretch/>
        </p:blipFill>
        <p:spPr>
          <a:xfrm rot="5400000">
            <a:off x="2327738" y="2957011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flipH="1">
            <a:off x="5295898" y="3686724"/>
            <a:ext cx="3791903" cy="1456754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flipH="1">
            <a:off x="6841500" y="1282950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r="25317"/>
          <a:stretch/>
        </p:blipFill>
        <p:spPr>
          <a:xfrm rot="5400000">
            <a:off x="174625" y="2495374"/>
            <a:ext cx="2726400" cy="26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30705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30705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30705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/>
          </p:nvPr>
        </p:nvSpPr>
        <p:spPr>
          <a:xfrm>
            <a:off x="5754300" y="1219313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5754300" y="62613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5754300" y="1805838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30705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 hasCustomPrompt="1"/>
          </p:nvPr>
        </p:nvSpPr>
        <p:spPr>
          <a:xfrm>
            <a:off x="30705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30705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/>
          </p:nvPr>
        </p:nvSpPr>
        <p:spPr>
          <a:xfrm>
            <a:off x="5754300" y="3130788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5754300" y="253761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5754300" y="3717313"/>
            <a:ext cx="2669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738800" y="2805475"/>
            <a:ext cx="1484400" cy="148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8065250" y="-303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2273100" y="1297875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2"/>
          </p:nvPr>
        </p:nvSpPr>
        <p:spPr>
          <a:xfrm>
            <a:off x="4572025" y="2542250"/>
            <a:ext cx="2298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3"/>
          </p:nvPr>
        </p:nvSpPr>
        <p:spPr>
          <a:xfrm>
            <a:off x="720025" y="2016625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4572000" y="3273600"/>
            <a:ext cx="3852000" cy="1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l="72414" t="38107" r="-31446"/>
          <a:stretch/>
        </p:blipFill>
        <p:spPr>
          <a:xfrm flipH="1">
            <a:off x="6476076" y="-280150"/>
            <a:ext cx="2667924" cy="2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7413100" y="-3150721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-1254650" y="3882254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 l="72413" r="4468"/>
          <a:stretch/>
        </p:blipFill>
        <p:spPr>
          <a:xfrm rot="-5400000">
            <a:off x="1954550" y="3247507"/>
            <a:ext cx="1044801" cy="32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2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3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4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5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6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/>
          </p:nvPr>
        </p:nvSpPr>
        <p:spPr>
          <a:xfrm>
            <a:off x="1195850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1195863" y="209472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 idx="3"/>
          </p:nvPr>
        </p:nvSpPr>
        <p:spPr>
          <a:xfrm>
            <a:off x="5081030" y="175167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"/>
          </p:nvPr>
        </p:nvSpPr>
        <p:spPr>
          <a:xfrm>
            <a:off x="5081043" y="209472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idx="5"/>
          </p:nvPr>
        </p:nvSpPr>
        <p:spPr>
          <a:xfrm>
            <a:off x="1195863" y="3604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6"/>
          </p:nvPr>
        </p:nvSpPr>
        <p:spPr>
          <a:xfrm>
            <a:off x="1195863" y="39600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 idx="7"/>
          </p:nvPr>
        </p:nvSpPr>
        <p:spPr>
          <a:xfrm>
            <a:off x="5081043" y="3604525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8"/>
          </p:nvPr>
        </p:nvSpPr>
        <p:spPr>
          <a:xfrm>
            <a:off x="5081043" y="39600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>
            <a:off x="-4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2">
            <a:alphaModFix/>
          </a:blip>
          <a:srcRect l="72414" r="-31446"/>
          <a:stretch/>
        </p:blipFill>
        <p:spPr>
          <a:xfrm flipH="1">
            <a:off x="6476071" y="942650"/>
            <a:ext cx="2667924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 hasCustomPrompt="1"/>
          </p:nvPr>
        </p:nvSpPr>
        <p:spPr>
          <a:xfrm>
            <a:off x="2728450" y="1713000"/>
            <a:ext cx="569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1"/>
          </p:nvPr>
        </p:nvSpPr>
        <p:spPr>
          <a:xfrm>
            <a:off x="2728450" y="2419022"/>
            <a:ext cx="5695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2" hasCustomPrompt="1"/>
          </p:nvPr>
        </p:nvSpPr>
        <p:spPr>
          <a:xfrm>
            <a:off x="2728450" y="3169131"/>
            <a:ext cx="5695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3"/>
          </p:nvPr>
        </p:nvSpPr>
        <p:spPr>
          <a:xfrm>
            <a:off x="2728450" y="3875152"/>
            <a:ext cx="5695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/>
          </a:blip>
          <a:srcRect l="122" r="62835"/>
          <a:stretch/>
        </p:blipFill>
        <p:spPr>
          <a:xfrm rot="10800000">
            <a:off x="164613" y="1268086"/>
            <a:ext cx="1432374" cy="278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 rot="10800000">
            <a:off x="5466157" y="38325"/>
            <a:ext cx="3545443" cy="1362071"/>
          </a:xfrm>
          <a:custGeom>
            <a:avLst/>
            <a:gdLst/>
            <a:ahLst/>
            <a:cxnLst/>
            <a:rect l="l" t="t" r="r" b="b"/>
            <a:pathLst>
              <a:path w="285750" h="109778" extrusionOk="0">
                <a:moveTo>
                  <a:pt x="217594" y="0"/>
                </a:moveTo>
                <a:lnTo>
                  <a:pt x="215917" y="245"/>
                </a:lnTo>
                <a:lnTo>
                  <a:pt x="214241" y="532"/>
                </a:lnTo>
                <a:lnTo>
                  <a:pt x="213014" y="777"/>
                </a:lnTo>
                <a:lnTo>
                  <a:pt x="211829" y="1063"/>
                </a:lnTo>
                <a:lnTo>
                  <a:pt x="210684" y="1390"/>
                </a:lnTo>
                <a:lnTo>
                  <a:pt x="209539" y="1758"/>
                </a:lnTo>
                <a:lnTo>
                  <a:pt x="208394" y="2208"/>
                </a:lnTo>
                <a:lnTo>
                  <a:pt x="207290" y="2658"/>
                </a:lnTo>
                <a:lnTo>
                  <a:pt x="206227" y="3148"/>
                </a:lnTo>
                <a:lnTo>
                  <a:pt x="205164" y="3680"/>
                </a:lnTo>
                <a:lnTo>
                  <a:pt x="204101" y="4211"/>
                </a:lnTo>
                <a:lnTo>
                  <a:pt x="203079" y="4825"/>
                </a:lnTo>
                <a:lnTo>
                  <a:pt x="202057" y="5479"/>
                </a:lnTo>
                <a:lnTo>
                  <a:pt x="201076" y="6133"/>
                </a:lnTo>
                <a:lnTo>
                  <a:pt x="200095" y="6828"/>
                </a:lnTo>
                <a:lnTo>
                  <a:pt x="199113" y="7564"/>
                </a:lnTo>
                <a:lnTo>
                  <a:pt x="198173" y="8300"/>
                </a:lnTo>
                <a:lnTo>
                  <a:pt x="197233" y="9077"/>
                </a:lnTo>
                <a:lnTo>
                  <a:pt x="196088" y="10058"/>
                </a:lnTo>
                <a:lnTo>
                  <a:pt x="194984" y="11080"/>
                </a:lnTo>
                <a:lnTo>
                  <a:pt x="193921" y="12143"/>
                </a:lnTo>
                <a:lnTo>
                  <a:pt x="192899" y="13206"/>
                </a:lnTo>
                <a:lnTo>
                  <a:pt x="191917" y="14310"/>
                </a:lnTo>
                <a:lnTo>
                  <a:pt x="190936" y="15455"/>
                </a:lnTo>
                <a:lnTo>
                  <a:pt x="189996" y="16600"/>
                </a:lnTo>
                <a:lnTo>
                  <a:pt x="189096" y="17744"/>
                </a:lnTo>
                <a:lnTo>
                  <a:pt x="188197" y="18930"/>
                </a:lnTo>
                <a:lnTo>
                  <a:pt x="187379" y="20157"/>
                </a:lnTo>
                <a:lnTo>
                  <a:pt x="186561" y="21383"/>
                </a:lnTo>
                <a:lnTo>
                  <a:pt x="185785" y="22651"/>
                </a:lnTo>
                <a:lnTo>
                  <a:pt x="185008" y="23918"/>
                </a:lnTo>
                <a:lnTo>
                  <a:pt x="184272" y="25226"/>
                </a:lnTo>
                <a:lnTo>
                  <a:pt x="183577" y="26576"/>
                </a:lnTo>
                <a:lnTo>
                  <a:pt x="182882" y="27925"/>
                </a:lnTo>
                <a:lnTo>
                  <a:pt x="181737" y="30255"/>
                </a:lnTo>
                <a:lnTo>
                  <a:pt x="180551" y="32586"/>
                </a:lnTo>
                <a:lnTo>
                  <a:pt x="179325" y="34916"/>
                </a:lnTo>
                <a:lnTo>
                  <a:pt x="178711" y="36061"/>
                </a:lnTo>
                <a:lnTo>
                  <a:pt x="178057" y="37206"/>
                </a:lnTo>
                <a:lnTo>
                  <a:pt x="177567" y="37942"/>
                </a:lnTo>
                <a:lnTo>
                  <a:pt x="177076" y="38678"/>
                </a:lnTo>
                <a:lnTo>
                  <a:pt x="176585" y="39373"/>
                </a:lnTo>
                <a:lnTo>
                  <a:pt x="176013" y="40068"/>
                </a:lnTo>
                <a:lnTo>
                  <a:pt x="175440" y="40722"/>
                </a:lnTo>
                <a:lnTo>
                  <a:pt x="174868" y="41335"/>
                </a:lnTo>
                <a:lnTo>
                  <a:pt x="174255" y="41908"/>
                </a:lnTo>
                <a:lnTo>
                  <a:pt x="173601" y="42439"/>
                </a:lnTo>
                <a:lnTo>
                  <a:pt x="172906" y="42971"/>
                </a:lnTo>
                <a:lnTo>
                  <a:pt x="172210" y="43421"/>
                </a:lnTo>
                <a:lnTo>
                  <a:pt x="171475" y="43870"/>
                </a:lnTo>
                <a:lnTo>
                  <a:pt x="170698" y="44238"/>
                </a:lnTo>
                <a:lnTo>
                  <a:pt x="169880" y="44606"/>
                </a:lnTo>
                <a:lnTo>
                  <a:pt x="169062" y="44892"/>
                </a:lnTo>
                <a:lnTo>
                  <a:pt x="168204" y="45138"/>
                </a:lnTo>
                <a:lnTo>
                  <a:pt x="167304" y="45383"/>
                </a:lnTo>
                <a:lnTo>
                  <a:pt x="166486" y="45506"/>
                </a:lnTo>
                <a:lnTo>
                  <a:pt x="165669" y="45628"/>
                </a:lnTo>
                <a:lnTo>
                  <a:pt x="164851" y="45710"/>
                </a:lnTo>
                <a:lnTo>
                  <a:pt x="164033" y="45751"/>
                </a:lnTo>
                <a:lnTo>
                  <a:pt x="163216" y="45710"/>
                </a:lnTo>
                <a:lnTo>
                  <a:pt x="162398" y="45669"/>
                </a:lnTo>
                <a:lnTo>
                  <a:pt x="161621" y="45628"/>
                </a:lnTo>
                <a:lnTo>
                  <a:pt x="160803" y="45506"/>
                </a:lnTo>
                <a:lnTo>
                  <a:pt x="160027" y="45342"/>
                </a:lnTo>
                <a:lnTo>
                  <a:pt x="159250" y="45179"/>
                </a:lnTo>
                <a:lnTo>
                  <a:pt x="158473" y="44974"/>
                </a:lnTo>
                <a:lnTo>
                  <a:pt x="157696" y="44770"/>
                </a:lnTo>
                <a:lnTo>
                  <a:pt x="156919" y="44484"/>
                </a:lnTo>
                <a:lnTo>
                  <a:pt x="156142" y="44238"/>
                </a:lnTo>
                <a:lnTo>
                  <a:pt x="154589" y="43584"/>
                </a:lnTo>
                <a:lnTo>
                  <a:pt x="153567" y="43093"/>
                </a:lnTo>
                <a:lnTo>
                  <a:pt x="152585" y="42603"/>
                </a:lnTo>
                <a:lnTo>
                  <a:pt x="151645" y="42071"/>
                </a:lnTo>
                <a:lnTo>
                  <a:pt x="150705" y="41499"/>
                </a:lnTo>
                <a:lnTo>
                  <a:pt x="149764" y="40886"/>
                </a:lnTo>
                <a:lnTo>
                  <a:pt x="148906" y="40231"/>
                </a:lnTo>
                <a:lnTo>
                  <a:pt x="148047" y="39577"/>
                </a:lnTo>
                <a:lnTo>
                  <a:pt x="147188" y="38882"/>
                </a:lnTo>
                <a:lnTo>
                  <a:pt x="146412" y="38146"/>
                </a:lnTo>
                <a:lnTo>
                  <a:pt x="145594" y="37410"/>
                </a:lnTo>
                <a:lnTo>
                  <a:pt x="144858" y="36634"/>
                </a:lnTo>
                <a:lnTo>
                  <a:pt x="144122" y="35816"/>
                </a:lnTo>
                <a:lnTo>
                  <a:pt x="143386" y="34998"/>
                </a:lnTo>
                <a:lnTo>
                  <a:pt x="142691" y="34180"/>
                </a:lnTo>
                <a:lnTo>
                  <a:pt x="141996" y="33281"/>
                </a:lnTo>
                <a:lnTo>
                  <a:pt x="141342" y="32381"/>
                </a:lnTo>
                <a:lnTo>
                  <a:pt x="139011" y="29070"/>
                </a:lnTo>
                <a:lnTo>
                  <a:pt x="136722" y="25758"/>
                </a:lnTo>
                <a:lnTo>
                  <a:pt x="134473" y="22405"/>
                </a:lnTo>
                <a:lnTo>
                  <a:pt x="132183" y="19053"/>
                </a:lnTo>
                <a:lnTo>
                  <a:pt x="131079" y="17458"/>
                </a:lnTo>
                <a:lnTo>
                  <a:pt x="129894" y="15945"/>
                </a:lnTo>
                <a:lnTo>
                  <a:pt x="128708" y="14433"/>
                </a:lnTo>
                <a:lnTo>
                  <a:pt x="127482" y="13002"/>
                </a:lnTo>
                <a:lnTo>
                  <a:pt x="126173" y="11612"/>
                </a:lnTo>
                <a:lnTo>
                  <a:pt x="125478" y="10916"/>
                </a:lnTo>
                <a:lnTo>
                  <a:pt x="124783" y="10262"/>
                </a:lnTo>
                <a:lnTo>
                  <a:pt x="124047" y="9649"/>
                </a:lnTo>
                <a:lnTo>
                  <a:pt x="123311" y="9036"/>
                </a:lnTo>
                <a:lnTo>
                  <a:pt x="122575" y="8422"/>
                </a:lnTo>
                <a:lnTo>
                  <a:pt x="121758" y="7850"/>
                </a:lnTo>
                <a:lnTo>
                  <a:pt x="120367" y="6910"/>
                </a:lnTo>
                <a:lnTo>
                  <a:pt x="118936" y="6051"/>
                </a:lnTo>
                <a:lnTo>
                  <a:pt x="117465" y="5274"/>
                </a:lnTo>
                <a:lnTo>
                  <a:pt x="116729" y="4906"/>
                </a:lnTo>
                <a:lnTo>
                  <a:pt x="115952" y="4579"/>
                </a:lnTo>
                <a:lnTo>
                  <a:pt x="115216" y="4293"/>
                </a:lnTo>
                <a:lnTo>
                  <a:pt x="114439" y="4007"/>
                </a:lnTo>
                <a:lnTo>
                  <a:pt x="113621" y="3761"/>
                </a:lnTo>
                <a:lnTo>
                  <a:pt x="112844" y="3516"/>
                </a:lnTo>
                <a:lnTo>
                  <a:pt x="112027" y="3353"/>
                </a:lnTo>
                <a:lnTo>
                  <a:pt x="111209" y="3189"/>
                </a:lnTo>
                <a:lnTo>
                  <a:pt x="110391" y="3066"/>
                </a:lnTo>
                <a:lnTo>
                  <a:pt x="109533" y="2944"/>
                </a:lnTo>
                <a:lnTo>
                  <a:pt x="108388" y="2903"/>
                </a:lnTo>
                <a:lnTo>
                  <a:pt x="107284" y="2862"/>
                </a:lnTo>
                <a:lnTo>
                  <a:pt x="106221" y="2944"/>
                </a:lnTo>
                <a:lnTo>
                  <a:pt x="105199" y="3066"/>
                </a:lnTo>
                <a:lnTo>
                  <a:pt x="104177" y="3271"/>
                </a:lnTo>
                <a:lnTo>
                  <a:pt x="103195" y="3516"/>
                </a:lnTo>
                <a:lnTo>
                  <a:pt x="102214" y="3843"/>
                </a:lnTo>
                <a:lnTo>
                  <a:pt x="101274" y="4211"/>
                </a:lnTo>
                <a:lnTo>
                  <a:pt x="100374" y="4661"/>
                </a:lnTo>
                <a:lnTo>
                  <a:pt x="99516" y="5152"/>
                </a:lnTo>
                <a:lnTo>
                  <a:pt x="98657" y="5724"/>
                </a:lnTo>
                <a:lnTo>
                  <a:pt x="97839" y="6337"/>
                </a:lnTo>
                <a:lnTo>
                  <a:pt x="97022" y="7032"/>
                </a:lnTo>
                <a:lnTo>
                  <a:pt x="96245" y="7809"/>
                </a:lnTo>
                <a:lnTo>
                  <a:pt x="95509" y="8627"/>
                </a:lnTo>
                <a:lnTo>
                  <a:pt x="94814" y="9485"/>
                </a:lnTo>
                <a:lnTo>
                  <a:pt x="93955" y="10630"/>
                </a:lnTo>
                <a:lnTo>
                  <a:pt x="93178" y="11816"/>
                </a:lnTo>
                <a:lnTo>
                  <a:pt x="92483" y="13043"/>
                </a:lnTo>
                <a:lnTo>
                  <a:pt x="91829" y="14310"/>
                </a:lnTo>
                <a:lnTo>
                  <a:pt x="91216" y="15577"/>
                </a:lnTo>
                <a:lnTo>
                  <a:pt x="90603" y="16845"/>
                </a:lnTo>
                <a:lnTo>
                  <a:pt x="89540" y="19462"/>
                </a:lnTo>
                <a:lnTo>
                  <a:pt x="88517" y="21996"/>
                </a:lnTo>
                <a:lnTo>
                  <a:pt x="87536" y="24531"/>
                </a:lnTo>
                <a:lnTo>
                  <a:pt x="86514" y="27025"/>
                </a:lnTo>
                <a:lnTo>
                  <a:pt x="85983" y="28293"/>
                </a:lnTo>
                <a:lnTo>
                  <a:pt x="85410" y="29479"/>
                </a:lnTo>
                <a:lnTo>
                  <a:pt x="84838" y="30623"/>
                </a:lnTo>
                <a:lnTo>
                  <a:pt x="84265" y="31686"/>
                </a:lnTo>
                <a:lnTo>
                  <a:pt x="83652" y="32749"/>
                </a:lnTo>
                <a:lnTo>
                  <a:pt x="83039" y="33772"/>
                </a:lnTo>
                <a:lnTo>
                  <a:pt x="82385" y="34753"/>
                </a:lnTo>
                <a:lnTo>
                  <a:pt x="81730" y="35734"/>
                </a:lnTo>
                <a:lnTo>
                  <a:pt x="81035" y="36674"/>
                </a:lnTo>
                <a:lnTo>
                  <a:pt x="80340" y="37615"/>
                </a:lnTo>
                <a:lnTo>
                  <a:pt x="79604" y="38514"/>
                </a:lnTo>
                <a:lnTo>
                  <a:pt x="78868" y="39373"/>
                </a:lnTo>
                <a:lnTo>
                  <a:pt x="78092" y="40231"/>
                </a:lnTo>
                <a:lnTo>
                  <a:pt x="77274" y="41049"/>
                </a:lnTo>
                <a:lnTo>
                  <a:pt x="76456" y="41826"/>
                </a:lnTo>
                <a:lnTo>
                  <a:pt x="75639" y="42603"/>
                </a:lnTo>
                <a:lnTo>
                  <a:pt x="74780" y="43339"/>
                </a:lnTo>
                <a:lnTo>
                  <a:pt x="73880" y="44034"/>
                </a:lnTo>
                <a:lnTo>
                  <a:pt x="72981" y="44729"/>
                </a:lnTo>
                <a:lnTo>
                  <a:pt x="72081" y="45383"/>
                </a:lnTo>
                <a:lnTo>
                  <a:pt x="71141" y="46037"/>
                </a:lnTo>
                <a:lnTo>
                  <a:pt x="70201" y="46651"/>
                </a:lnTo>
                <a:lnTo>
                  <a:pt x="69219" y="47223"/>
                </a:lnTo>
                <a:lnTo>
                  <a:pt x="68197" y="47795"/>
                </a:lnTo>
                <a:lnTo>
                  <a:pt x="67216" y="48327"/>
                </a:lnTo>
                <a:lnTo>
                  <a:pt x="66153" y="48858"/>
                </a:lnTo>
                <a:lnTo>
                  <a:pt x="65090" y="49349"/>
                </a:lnTo>
                <a:lnTo>
                  <a:pt x="64027" y="49799"/>
                </a:lnTo>
                <a:lnTo>
                  <a:pt x="62923" y="50248"/>
                </a:lnTo>
                <a:lnTo>
                  <a:pt x="61819" y="50657"/>
                </a:lnTo>
                <a:lnTo>
                  <a:pt x="60715" y="51066"/>
                </a:lnTo>
                <a:lnTo>
                  <a:pt x="59530" y="51434"/>
                </a:lnTo>
                <a:lnTo>
                  <a:pt x="58385" y="51761"/>
                </a:lnTo>
                <a:lnTo>
                  <a:pt x="57199" y="52088"/>
                </a:lnTo>
                <a:lnTo>
                  <a:pt x="55605" y="52456"/>
                </a:lnTo>
                <a:lnTo>
                  <a:pt x="53969" y="52783"/>
                </a:lnTo>
                <a:lnTo>
                  <a:pt x="52375" y="52988"/>
                </a:lnTo>
                <a:lnTo>
                  <a:pt x="50780" y="53192"/>
                </a:lnTo>
                <a:lnTo>
                  <a:pt x="49226" y="53274"/>
                </a:lnTo>
                <a:lnTo>
                  <a:pt x="47673" y="53315"/>
                </a:lnTo>
                <a:lnTo>
                  <a:pt x="46078" y="53274"/>
                </a:lnTo>
                <a:lnTo>
                  <a:pt x="44565" y="53192"/>
                </a:lnTo>
                <a:lnTo>
                  <a:pt x="43012" y="53070"/>
                </a:lnTo>
                <a:lnTo>
                  <a:pt x="41499" y="52865"/>
                </a:lnTo>
                <a:lnTo>
                  <a:pt x="39986" y="52579"/>
                </a:lnTo>
                <a:lnTo>
                  <a:pt x="38514" y="52252"/>
                </a:lnTo>
                <a:lnTo>
                  <a:pt x="37042" y="51843"/>
                </a:lnTo>
                <a:lnTo>
                  <a:pt x="35611" y="51434"/>
                </a:lnTo>
                <a:lnTo>
                  <a:pt x="34180" y="50944"/>
                </a:lnTo>
                <a:lnTo>
                  <a:pt x="32749" y="50371"/>
                </a:lnTo>
                <a:lnTo>
                  <a:pt x="31400" y="49758"/>
                </a:lnTo>
                <a:lnTo>
                  <a:pt x="30010" y="49104"/>
                </a:lnTo>
                <a:lnTo>
                  <a:pt x="28702" y="48409"/>
                </a:lnTo>
                <a:lnTo>
                  <a:pt x="27393" y="47673"/>
                </a:lnTo>
                <a:lnTo>
                  <a:pt x="26085" y="46855"/>
                </a:lnTo>
                <a:lnTo>
                  <a:pt x="24858" y="46037"/>
                </a:lnTo>
                <a:lnTo>
                  <a:pt x="23632" y="45138"/>
                </a:lnTo>
                <a:lnTo>
                  <a:pt x="22405" y="44197"/>
                </a:lnTo>
                <a:lnTo>
                  <a:pt x="21261" y="43216"/>
                </a:lnTo>
                <a:lnTo>
                  <a:pt x="20116" y="42194"/>
                </a:lnTo>
                <a:lnTo>
                  <a:pt x="19012" y="41131"/>
                </a:lnTo>
                <a:lnTo>
                  <a:pt x="17949" y="40027"/>
                </a:lnTo>
                <a:lnTo>
                  <a:pt x="16927" y="38882"/>
                </a:lnTo>
                <a:lnTo>
                  <a:pt x="15945" y="37737"/>
                </a:lnTo>
                <a:lnTo>
                  <a:pt x="14964" y="36511"/>
                </a:lnTo>
                <a:lnTo>
                  <a:pt x="14065" y="35284"/>
                </a:lnTo>
                <a:lnTo>
                  <a:pt x="13043" y="33731"/>
                </a:lnTo>
                <a:lnTo>
                  <a:pt x="12061" y="32177"/>
                </a:lnTo>
                <a:lnTo>
                  <a:pt x="11203" y="30582"/>
                </a:lnTo>
                <a:lnTo>
                  <a:pt x="10385" y="28947"/>
                </a:lnTo>
                <a:lnTo>
                  <a:pt x="9649" y="27271"/>
                </a:lnTo>
                <a:lnTo>
                  <a:pt x="8954" y="25594"/>
                </a:lnTo>
                <a:lnTo>
                  <a:pt x="8382" y="23836"/>
                </a:lnTo>
                <a:lnTo>
                  <a:pt x="7891" y="22078"/>
                </a:lnTo>
                <a:lnTo>
                  <a:pt x="7687" y="21465"/>
                </a:lnTo>
                <a:lnTo>
                  <a:pt x="7441" y="20933"/>
                </a:lnTo>
                <a:lnTo>
                  <a:pt x="7155" y="20525"/>
                </a:lnTo>
                <a:lnTo>
                  <a:pt x="6991" y="20361"/>
                </a:lnTo>
                <a:lnTo>
                  <a:pt x="6787" y="20198"/>
                </a:lnTo>
                <a:lnTo>
                  <a:pt x="6583" y="20034"/>
                </a:lnTo>
                <a:lnTo>
                  <a:pt x="6378" y="19911"/>
                </a:lnTo>
                <a:lnTo>
                  <a:pt x="5928" y="19748"/>
                </a:lnTo>
                <a:lnTo>
                  <a:pt x="5397" y="19666"/>
                </a:lnTo>
                <a:lnTo>
                  <a:pt x="4825" y="19666"/>
                </a:lnTo>
                <a:lnTo>
                  <a:pt x="4334" y="19748"/>
                </a:lnTo>
                <a:lnTo>
                  <a:pt x="3884" y="19870"/>
                </a:lnTo>
                <a:lnTo>
                  <a:pt x="3475" y="20116"/>
                </a:lnTo>
                <a:lnTo>
                  <a:pt x="3107" y="20402"/>
                </a:lnTo>
                <a:lnTo>
                  <a:pt x="2821" y="20770"/>
                </a:lnTo>
                <a:lnTo>
                  <a:pt x="2576" y="21261"/>
                </a:lnTo>
                <a:lnTo>
                  <a:pt x="2412" y="21751"/>
                </a:lnTo>
                <a:lnTo>
                  <a:pt x="2290" y="22364"/>
                </a:lnTo>
                <a:lnTo>
                  <a:pt x="1390" y="29969"/>
                </a:lnTo>
                <a:lnTo>
                  <a:pt x="940" y="33772"/>
                </a:lnTo>
                <a:lnTo>
                  <a:pt x="572" y="37574"/>
                </a:lnTo>
                <a:lnTo>
                  <a:pt x="368" y="40313"/>
                </a:lnTo>
                <a:lnTo>
                  <a:pt x="204" y="43053"/>
                </a:lnTo>
                <a:lnTo>
                  <a:pt x="82" y="45833"/>
                </a:lnTo>
                <a:lnTo>
                  <a:pt x="0" y="48572"/>
                </a:lnTo>
                <a:lnTo>
                  <a:pt x="0" y="51312"/>
                </a:lnTo>
                <a:lnTo>
                  <a:pt x="41" y="54051"/>
                </a:lnTo>
                <a:lnTo>
                  <a:pt x="123" y="56831"/>
                </a:lnTo>
                <a:lnTo>
                  <a:pt x="204" y="59570"/>
                </a:lnTo>
                <a:lnTo>
                  <a:pt x="368" y="62187"/>
                </a:lnTo>
                <a:lnTo>
                  <a:pt x="532" y="64763"/>
                </a:lnTo>
                <a:lnTo>
                  <a:pt x="736" y="67339"/>
                </a:lnTo>
                <a:lnTo>
                  <a:pt x="981" y="69955"/>
                </a:lnTo>
                <a:lnTo>
                  <a:pt x="1267" y="72531"/>
                </a:lnTo>
                <a:lnTo>
                  <a:pt x="1595" y="75107"/>
                </a:lnTo>
                <a:lnTo>
                  <a:pt x="1922" y="77683"/>
                </a:lnTo>
                <a:lnTo>
                  <a:pt x="2330" y="80218"/>
                </a:lnTo>
                <a:lnTo>
                  <a:pt x="2739" y="82793"/>
                </a:lnTo>
                <a:lnTo>
                  <a:pt x="3189" y="85328"/>
                </a:lnTo>
                <a:lnTo>
                  <a:pt x="3680" y="87904"/>
                </a:lnTo>
                <a:lnTo>
                  <a:pt x="4211" y="90439"/>
                </a:lnTo>
                <a:lnTo>
                  <a:pt x="4784" y="92974"/>
                </a:lnTo>
                <a:lnTo>
                  <a:pt x="5356" y="95509"/>
                </a:lnTo>
                <a:lnTo>
                  <a:pt x="6010" y="98003"/>
                </a:lnTo>
                <a:lnTo>
                  <a:pt x="6705" y="100538"/>
                </a:lnTo>
                <a:lnTo>
                  <a:pt x="6951" y="101274"/>
                </a:lnTo>
                <a:lnTo>
                  <a:pt x="7196" y="102010"/>
                </a:lnTo>
                <a:lnTo>
                  <a:pt x="7768" y="103482"/>
                </a:lnTo>
                <a:lnTo>
                  <a:pt x="8136" y="104218"/>
                </a:lnTo>
                <a:lnTo>
                  <a:pt x="8504" y="104913"/>
                </a:lnTo>
                <a:lnTo>
                  <a:pt x="8913" y="105526"/>
                </a:lnTo>
                <a:lnTo>
                  <a:pt x="9363" y="106139"/>
                </a:lnTo>
                <a:lnTo>
                  <a:pt x="9853" y="106712"/>
                </a:lnTo>
                <a:lnTo>
                  <a:pt x="10344" y="107202"/>
                </a:lnTo>
                <a:lnTo>
                  <a:pt x="10876" y="107652"/>
                </a:lnTo>
                <a:lnTo>
                  <a:pt x="11448" y="108061"/>
                </a:lnTo>
                <a:lnTo>
                  <a:pt x="12061" y="108429"/>
                </a:lnTo>
                <a:lnTo>
                  <a:pt x="12675" y="108756"/>
                </a:lnTo>
                <a:lnTo>
                  <a:pt x="13370" y="109042"/>
                </a:lnTo>
                <a:lnTo>
                  <a:pt x="14024" y="109287"/>
                </a:lnTo>
                <a:lnTo>
                  <a:pt x="14760" y="109451"/>
                </a:lnTo>
                <a:lnTo>
                  <a:pt x="15496" y="109574"/>
                </a:lnTo>
                <a:lnTo>
                  <a:pt x="16232" y="109696"/>
                </a:lnTo>
                <a:lnTo>
                  <a:pt x="17008" y="109737"/>
                </a:lnTo>
                <a:lnTo>
                  <a:pt x="19053" y="109778"/>
                </a:lnTo>
                <a:lnTo>
                  <a:pt x="21056" y="109778"/>
                </a:lnTo>
                <a:lnTo>
                  <a:pt x="25104" y="109696"/>
                </a:lnTo>
                <a:lnTo>
                  <a:pt x="33240" y="109451"/>
                </a:lnTo>
                <a:lnTo>
                  <a:pt x="35407" y="109369"/>
                </a:lnTo>
                <a:lnTo>
                  <a:pt x="37574" y="109287"/>
                </a:lnTo>
                <a:lnTo>
                  <a:pt x="41908" y="109001"/>
                </a:lnTo>
                <a:lnTo>
                  <a:pt x="48041" y="108592"/>
                </a:lnTo>
                <a:lnTo>
                  <a:pt x="54133" y="108143"/>
                </a:lnTo>
                <a:lnTo>
                  <a:pt x="59284" y="107734"/>
                </a:lnTo>
                <a:lnTo>
                  <a:pt x="64395" y="107284"/>
                </a:lnTo>
                <a:lnTo>
                  <a:pt x="70119" y="106793"/>
                </a:lnTo>
                <a:lnTo>
                  <a:pt x="75802" y="106221"/>
                </a:lnTo>
                <a:lnTo>
                  <a:pt x="86514" y="105199"/>
                </a:lnTo>
                <a:lnTo>
                  <a:pt x="97308" y="104136"/>
                </a:lnTo>
                <a:lnTo>
                  <a:pt x="106139" y="103318"/>
                </a:lnTo>
                <a:lnTo>
                  <a:pt x="111945" y="102746"/>
                </a:lnTo>
                <a:lnTo>
                  <a:pt x="117792" y="102214"/>
                </a:lnTo>
                <a:lnTo>
                  <a:pt x="123025" y="101805"/>
                </a:lnTo>
                <a:lnTo>
                  <a:pt x="128258" y="101396"/>
                </a:lnTo>
                <a:lnTo>
                  <a:pt x="134677" y="100947"/>
                </a:lnTo>
                <a:lnTo>
                  <a:pt x="141096" y="100538"/>
                </a:lnTo>
                <a:lnTo>
                  <a:pt x="145062" y="100252"/>
                </a:lnTo>
                <a:lnTo>
                  <a:pt x="147066" y="100170"/>
                </a:lnTo>
                <a:lnTo>
                  <a:pt x="149069" y="100088"/>
                </a:lnTo>
                <a:lnTo>
                  <a:pt x="162357" y="99843"/>
                </a:lnTo>
                <a:lnTo>
                  <a:pt x="168981" y="99761"/>
                </a:lnTo>
                <a:lnTo>
                  <a:pt x="172292" y="99720"/>
                </a:lnTo>
                <a:lnTo>
                  <a:pt x="175604" y="99720"/>
                </a:lnTo>
                <a:lnTo>
                  <a:pt x="178016" y="99761"/>
                </a:lnTo>
                <a:lnTo>
                  <a:pt x="180469" y="99843"/>
                </a:lnTo>
                <a:lnTo>
                  <a:pt x="185335" y="100047"/>
                </a:lnTo>
                <a:lnTo>
                  <a:pt x="190200" y="100293"/>
                </a:lnTo>
                <a:lnTo>
                  <a:pt x="195025" y="100661"/>
                </a:lnTo>
                <a:lnTo>
                  <a:pt x="199972" y="101069"/>
                </a:lnTo>
                <a:lnTo>
                  <a:pt x="204919" y="101519"/>
                </a:lnTo>
                <a:lnTo>
                  <a:pt x="209825" y="102051"/>
                </a:lnTo>
                <a:lnTo>
                  <a:pt x="214732" y="102582"/>
                </a:lnTo>
                <a:lnTo>
                  <a:pt x="219679" y="103155"/>
                </a:lnTo>
                <a:lnTo>
                  <a:pt x="224585" y="103768"/>
                </a:lnTo>
                <a:lnTo>
                  <a:pt x="229491" y="104381"/>
                </a:lnTo>
                <a:lnTo>
                  <a:pt x="234398" y="104953"/>
                </a:lnTo>
                <a:lnTo>
                  <a:pt x="237668" y="105321"/>
                </a:lnTo>
                <a:lnTo>
                  <a:pt x="240898" y="105608"/>
                </a:lnTo>
                <a:lnTo>
                  <a:pt x="247399" y="106180"/>
                </a:lnTo>
                <a:lnTo>
                  <a:pt x="250139" y="106425"/>
                </a:lnTo>
                <a:lnTo>
                  <a:pt x="252919" y="106589"/>
                </a:lnTo>
                <a:lnTo>
                  <a:pt x="255699" y="106712"/>
                </a:lnTo>
                <a:lnTo>
                  <a:pt x="258438" y="106793"/>
                </a:lnTo>
                <a:lnTo>
                  <a:pt x="261219" y="106875"/>
                </a:lnTo>
                <a:lnTo>
                  <a:pt x="263999" y="106834"/>
                </a:lnTo>
                <a:lnTo>
                  <a:pt x="266738" y="106793"/>
                </a:lnTo>
                <a:lnTo>
                  <a:pt x="269518" y="106671"/>
                </a:lnTo>
                <a:lnTo>
                  <a:pt x="271236" y="106589"/>
                </a:lnTo>
                <a:lnTo>
                  <a:pt x="272994" y="106466"/>
                </a:lnTo>
                <a:lnTo>
                  <a:pt x="276428" y="106139"/>
                </a:lnTo>
                <a:lnTo>
                  <a:pt x="283338" y="105362"/>
                </a:lnTo>
                <a:lnTo>
                  <a:pt x="283788" y="105281"/>
                </a:lnTo>
                <a:lnTo>
                  <a:pt x="284196" y="105117"/>
                </a:lnTo>
                <a:lnTo>
                  <a:pt x="284523" y="104872"/>
                </a:lnTo>
                <a:lnTo>
                  <a:pt x="284810" y="104586"/>
                </a:lnTo>
                <a:lnTo>
                  <a:pt x="285096" y="104299"/>
                </a:lnTo>
                <a:lnTo>
                  <a:pt x="285341" y="103931"/>
                </a:lnTo>
                <a:lnTo>
                  <a:pt x="285750" y="103155"/>
                </a:lnTo>
                <a:lnTo>
                  <a:pt x="285750" y="102214"/>
                </a:lnTo>
                <a:lnTo>
                  <a:pt x="283583" y="95345"/>
                </a:lnTo>
                <a:lnTo>
                  <a:pt x="282070" y="90603"/>
                </a:lnTo>
                <a:lnTo>
                  <a:pt x="280476" y="85901"/>
                </a:lnTo>
                <a:lnTo>
                  <a:pt x="278840" y="81240"/>
                </a:lnTo>
                <a:lnTo>
                  <a:pt x="277123" y="76620"/>
                </a:lnTo>
                <a:lnTo>
                  <a:pt x="275365" y="72000"/>
                </a:lnTo>
                <a:lnTo>
                  <a:pt x="273484" y="67420"/>
                </a:lnTo>
                <a:lnTo>
                  <a:pt x="271563" y="62882"/>
                </a:lnTo>
                <a:lnTo>
                  <a:pt x="269559" y="58385"/>
                </a:lnTo>
                <a:lnTo>
                  <a:pt x="267515" y="53928"/>
                </a:lnTo>
                <a:lnTo>
                  <a:pt x="265389" y="49472"/>
                </a:lnTo>
                <a:lnTo>
                  <a:pt x="263181" y="45056"/>
                </a:lnTo>
                <a:lnTo>
                  <a:pt x="260892" y="40681"/>
                </a:lnTo>
                <a:lnTo>
                  <a:pt x="258561" y="36306"/>
                </a:lnTo>
                <a:lnTo>
                  <a:pt x="256149" y="32013"/>
                </a:lnTo>
                <a:lnTo>
                  <a:pt x="253655" y="27720"/>
                </a:lnTo>
                <a:lnTo>
                  <a:pt x="251079" y="23468"/>
                </a:lnTo>
                <a:lnTo>
                  <a:pt x="249811" y="21424"/>
                </a:lnTo>
                <a:lnTo>
                  <a:pt x="248503" y="19462"/>
                </a:lnTo>
                <a:lnTo>
                  <a:pt x="247113" y="17499"/>
                </a:lnTo>
                <a:lnTo>
                  <a:pt x="245682" y="15618"/>
                </a:lnTo>
                <a:lnTo>
                  <a:pt x="244169" y="13778"/>
                </a:lnTo>
                <a:lnTo>
                  <a:pt x="242616" y="11980"/>
                </a:lnTo>
                <a:lnTo>
                  <a:pt x="241798" y="11121"/>
                </a:lnTo>
                <a:lnTo>
                  <a:pt x="240939" y="10262"/>
                </a:lnTo>
                <a:lnTo>
                  <a:pt x="240081" y="9445"/>
                </a:lnTo>
                <a:lnTo>
                  <a:pt x="239222" y="8627"/>
                </a:lnTo>
                <a:lnTo>
                  <a:pt x="238364" y="7891"/>
                </a:lnTo>
                <a:lnTo>
                  <a:pt x="237546" y="7155"/>
                </a:lnTo>
                <a:lnTo>
                  <a:pt x="236646" y="6460"/>
                </a:lnTo>
                <a:lnTo>
                  <a:pt x="235788" y="5806"/>
                </a:lnTo>
                <a:lnTo>
                  <a:pt x="234888" y="5192"/>
                </a:lnTo>
                <a:lnTo>
                  <a:pt x="233989" y="4579"/>
                </a:lnTo>
                <a:lnTo>
                  <a:pt x="233048" y="4007"/>
                </a:lnTo>
                <a:lnTo>
                  <a:pt x="232108" y="3475"/>
                </a:lnTo>
                <a:lnTo>
                  <a:pt x="231127" y="2985"/>
                </a:lnTo>
                <a:lnTo>
                  <a:pt x="230145" y="2535"/>
                </a:lnTo>
                <a:lnTo>
                  <a:pt x="229123" y="2085"/>
                </a:lnTo>
                <a:lnTo>
                  <a:pt x="228101" y="1717"/>
                </a:lnTo>
                <a:lnTo>
                  <a:pt x="227079" y="1349"/>
                </a:lnTo>
                <a:lnTo>
                  <a:pt x="226016" y="1022"/>
                </a:lnTo>
                <a:lnTo>
                  <a:pt x="224912" y="777"/>
                </a:lnTo>
                <a:lnTo>
                  <a:pt x="223808" y="532"/>
                </a:lnTo>
                <a:lnTo>
                  <a:pt x="222132" y="245"/>
                </a:lnTo>
                <a:lnTo>
                  <a:pt x="220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flipH="1">
            <a:off x="794650" y="1995675"/>
            <a:ext cx="1152300" cy="11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 flipH="1">
            <a:off x="0" y="0"/>
            <a:ext cx="9144000" cy="5143648"/>
          </a:xfrm>
          <a:custGeom>
            <a:avLst/>
            <a:gdLst/>
            <a:ahLst/>
            <a:cxnLst/>
            <a:rect l="l" t="t" r="r" b="b"/>
            <a:pathLst>
              <a:path w="285750" h="160739" extrusionOk="0">
                <a:moveTo>
                  <a:pt x="278825" y="6764"/>
                </a:moveTo>
                <a:lnTo>
                  <a:pt x="278825" y="153975"/>
                </a:lnTo>
                <a:lnTo>
                  <a:pt x="6925" y="153975"/>
                </a:lnTo>
                <a:lnTo>
                  <a:pt x="6925" y="6764"/>
                </a:lnTo>
                <a:close/>
                <a:moveTo>
                  <a:pt x="0" y="0"/>
                </a:moveTo>
                <a:lnTo>
                  <a:pt x="0" y="160739"/>
                </a:lnTo>
                <a:lnTo>
                  <a:pt x="285750" y="160739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l="64303" b="48636"/>
          <a:stretch/>
        </p:blipFill>
        <p:spPr>
          <a:xfrm rot="-5400000" flipH="1">
            <a:off x="7919574" y="-41624"/>
            <a:ext cx="1211201" cy="12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l="70816" b="64750"/>
          <a:stretch/>
        </p:blipFill>
        <p:spPr>
          <a:xfrm>
            <a:off x="0" y="4213925"/>
            <a:ext cx="1067375" cy="9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11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ctrTitle"/>
          </p:nvPr>
        </p:nvSpPr>
        <p:spPr>
          <a:xfrm>
            <a:off x="4572000" y="540000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"/>
          </p:nvPr>
        </p:nvSpPr>
        <p:spPr>
          <a:xfrm>
            <a:off x="4834200" y="1420650"/>
            <a:ext cx="3327600" cy="1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4572000" y="3205675"/>
            <a:ext cx="38520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5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3"/>
          <p:cNvSpPr/>
          <p:nvPr/>
        </p:nvSpPr>
        <p:spPr>
          <a:xfrm flipH="1">
            <a:off x="-1313981" y="206874"/>
            <a:ext cx="4411532" cy="4729544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5">
            <a:alphaModFix/>
          </a:blip>
          <a:srcRect r="4933"/>
          <a:stretch/>
        </p:blipFill>
        <p:spPr>
          <a:xfrm>
            <a:off x="-2180062" y="942650"/>
            <a:ext cx="4296376" cy="3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/>
          <p:nvPr/>
        </p:nvSpPr>
        <p:spPr>
          <a:xfrm flipH="1">
            <a:off x="2301801" y="1032924"/>
            <a:ext cx="1400400" cy="14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57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9" r:id="rId3"/>
    <p:sldLayoutId id="2147483662" r:id="rId4"/>
    <p:sldLayoutId id="2147483663" r:id="rId5"/>
    <p:sldLayoutId id="2147483664" r:id="rId6"/>
    <p:sldLayoutId id="2147483666" r:id="rId7"/>
    <p:sldLayoutId id="2147483676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ctrTitle"/>
          </p:nvPr>
        </p:nvSpPr>
        <p:spPr>
          <a:xfrm>
            <a:off x="633914" y="1133669"/>
            <a:ext cx="5294700" cy="17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3"/>
                </a:solidFill>
              </a:rPr>
              <a:t>Kvasir</a:t>
            </a:r>
            <a:r>
              <a:rPr lang="en-US" dirty="0">
                <a:solidFill>
                  <a:schemeClr val="accent3"/>
                </a:solidFill>
              </a:rPr>
              <a:t> Dataset Deep Learning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>
            <a:off x="4081634" y="3741614"/>
            <a:ext cx="22577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202034308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김민규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202035103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강예진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202035240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조준우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202035143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남기주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F8387E-DEED-093D-4133-D68174E5BFD1}"/>
              </a:ext>
            </a:extLst>
          </p:cNvPr>
          <p:cNvSpPr/>
          <p:nvPr/>
        </p:nvSpPr>
        <p:spPr>
          <a:xfrm>
            <a:off x="5611091" y="2484228"/>
            <a:ext cx="1697182" cy="169291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A82669-B43C-0F7F-8BD7-DB2D6639977B}"/>
              </a:ext>
            </a:extLst>
          </p:cNvPr>
          <p:cNvSpPr/>
          <p:nvPr/>
        </p:nvSpPr>
        <p:spPr>
          <a:xfrm>
            <a:off x="6339369" y="768927"/>
            <a:ext cx="234613" cy="18028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030A07-74E7-3B2D-6E3B-90F9B655EE15}"/>
              </a:ext>
            </a:extLst>
          </p:cNvPr>
          <p:cNvSpPr/>
          <p:nvPr/>
        </p:nvSpPr>
        <p:spPr>
          <a:xfrm>
            <a:off x="6339369" y="754141"/>
            <a:ext cx="3746740" cy="24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FDAA3-EE4A-9358-8E73-D8E6AEB2C543}"/>
              </a:ext>
            </a:extLst>
          </p:cNvPr>
          <p:cNvSpPr/>
          <p:nvPr/>
        </p:nvSpPr>
        <p:spPr>
          <a:xfrm>
            <a:off x="6339369" y="4094018"/>
            <a:ext cx="234613" cy="6719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3A1134-514B-CCCB-EFA5-6E8E7D955ACB}"/>
              </a:ext>
            </a:extLst>
          </p:cNvPr>
          <p:cNvSpPr/>
          <p:nvPr/>
        </p:nvSpPr>
        <p:spPr>
          <a:xfrm>
            <a:off x="6339369" y="4516580"/>
            <a:ext cx="3746740" cy="24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3EDC48-A6BE-FE2E-1804-DCB969D78F42}"/>
              </a:ext>
            </a:extLst>
          </p:cNvPr>
          <p:cNvSpPr/>
          <p:nvPr/>
        </p:nvSpPr>
        <p:spPr>
          <a:xfrm>
            <a:off x="9843655" y="754141"/>
            <a:ext cx="234613" cy="4011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oogle Shape;8993;p101">
            <a:extLst>
              <a:ext uri="{FF2B5EF4-FFF2-40B4-BE49-F238E27FC236}">
                <a16:creationId xmlns:a16="http://schemas.microsoft.com/office/drawing/2014/main" id="{F862A0B5-A2C8-BB88-510A-59C060AF137F}"/>
              </a:ext>
            </a:extLst>
          </p:cNvPr>
          <p:cNvGrpSpPr/>
          <p:nvPr/>
        </p:nvGrpSpPr>
        <p:grpSpPr>
          <a:xfrm>
            <a:off x="6009199" y="2965505"/>
            <a:ext cx="894952" cy="734757"/>
            <a:chOff x="6656812" y="2029388"/>
            <a:chExt cx="368690" cy="245793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9" name="Google Shape;8994;p101">
              <a:extLst>
                <a:ext uri="{FF2B5EF4-FFF2-40B4-BE49-F238E27FC236}">
                  <a16:creationId xmlns:a16="http://schemas.microsoft.com/office/drawing/2014/main" id="{13611A14-28D9-4F3A-0B72-6C8B2AD29162}"/>
                </a:ext>
              </a:extLst>
            </p:cNvPr>
            <p:cNvSpPr/>
            <p:nvPr/>
          </p:nvSpPr>
          <p:spPr>
            <a:xfrm>
              <a:off x="6915475" y="2164007"/>
              <a:ext cx="73967" cy="73999"/>
            </a:xfrm>
            <a:custGeom>
              <a:avLst/>
              <a:gdLst/>
              <a:ahLst/>
              <a:cxnLst/>
              <a:rect l="l" t="t" r="r" b="b"/>
              <a:pathLst>
                <a:path w="2322" h="2323" extrusionOk="0">
                  <a:moveTo>
                    <a:pt x="1167" y="323"/>
                  </a:moveTo>
                  <a:cubicBezTo>
                    <a:pt x="1631" y="323"/>
                    <a:pt x="2000" y="692"/>
                    <a:pt x="2000" y="1156"/>
                  </a:cubicBezTo>
                  <a:cubicBezTo>
                    <a:pt x="2000" y="1621"/>
                    <a:pt x="1631" y="1990"/>
                    <a:pt x="1167" y="1990"/>
                  </a:cubicBezTo>
                  <a:cubicBezTo>
                    <a:pt x="703" y="1990"/>
                    <a:pt x="334" y="1621"/>
                    <a:pt x="334" y="1156"/>
                  </a:cubicBezTo>
                  <a:cubicBezTo>
                    <a:pt x="334" y="692"/>
                    <a:pt x="703" y="323"/>
                    <a:pt x="1167" y="323"/>
                  </a:cubicBezTo>
                  <a:close/>
                  <a:moveTo>
                    <a:pt x="1126" y="0"/>
                  </a:moveTo>
                  <a:cubicBezTo>
                    <a:pt x="502" y="0"/>
                    <a:pt x="0" y="527"/>
                    <a:pt x="0" y="1156"/>
                  </a:cubicBezTo>
                  <a:cubicBezTo>
                    <a:pt x="0" y="1799"/>
                    <a:pt x="524" y="2323"/>
                    <a:pt x="1167" y="2323"/>
                  </a:cubicBezTo>
                  <a:cubicBezTo>
                    <a:pt x="1810" y="2323"/>
                    <a:pt x="2322" y="1799"/>
                    <a:pt x="2322" y="1156"/>
                  </a:cubicBezTo>
                  <a:cubicBezTo>
                    <a:pt x="2322" y="513"/>
                    <a:pt x="1810" y="1"/>
                    <a:pt x="1167" y="1"/>
                  </a:cubicBezTo>
                  <a:cubicBezTo>
                    <a:pt x="1153" y="1"/>
                    <a:pt x="1139" y="0"/>
                    <a:pt x="11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5;p101">
              <a:extLst>
                <a:ext uri="{FF2B5EF4-FFF2-40B4-BE49-F238E27FC236}">
                  <a16:creationId xmlns:a16="http://schemas.microsoft.com/office/drawing/2014/main" id="{9D96535D-FA32-7431-2130-0125C7BC8700}"/>
                </a:ext>
              </a:extLst>
            </p:cNvPr>
            <p:cNvSpPr/>
            <p:nvPr/>
          </p:nvSpPr>
          <p:spPr>
            <a:xfrm>
              <a:off x="6901427" y="2057070"/>
              <a:ext cx="51605" cy="31154"/>
            </a:xfrm>
            <a:custGeom>
              <a:avLst/>
              <a:gdLst/>
              <a:ahLst/>
              <a:cxnLst/>
              <a:rect l="l" t="t" r="r" b="b"/>
              <a:pathLst>
                <a:path w="1620" h="978" extrusionOk="0">
                  <a:moveTo>
                    <a:pt x="1179" y="346"/>
                  </a:moveTo>
                  <a:cubicBezTo>
                    <a:pt x="1239" y="346"/>
                    <a:pt x="1275" y="394"/>
                    <a:pt x="1275" y="453"/>
                  </a:cubicBezTo>
                  <a:lnTo>
                    <a:pt x="1275" y="525"/>
                  </a:lnTo>
                  <a:cubicBezTo>
                    <a:pt x="1275" y="584"/>
                    <a:pt x="1239" y="632"/>
                    <a:pt x="1179" y="632"/>
                  </a:cubicBezTo>
                  <a:lnTo>
                    <a:pt x="441" y="632"/>
                  </a:lnTo>
                  <a:cubicBezTo>
                    <a:pt x="382" y="632"/>
                    <a:pt x="334" y="584"/>
                    <a:pt x="334" y="525"/>
                  </a:cubicBezTo>
                  <a:lnTo>
                    <a:pt x="334" y="453"/>
                  </a:lnTo>
                  <a:cubicBezTo>
                    <a:pt x="334" y="394"/>
                    <a:pt x="382" y="346"/>
                    <a:pt x="441" y="346"/>
                  </a:cubicBezTo>
                  <a:close/>
                  <a:moveTo>
                    <a:pt x="441" y="1"/>
                  </a:moveTo>
                  <a:cubicBezTo>
                    <a:pt x="203" y="1"/>
                    <a:pt x="1" y="203"/>
                    <a:pt x="1" y="453"/>
                  </a:cubicBezTo>
                  <a:lnTo>
                    <a:pt x="1" y="525"/>
                  </a:lnTo>
                  <a:cubicBezTo>
                    <a:pt x="1" y="763"/>
                    <a:pt x="191" y="977"/>
                    <a:pt x="441" y="977"/>
                  </a:cubicBezTo>
                  <a:lnTo>
                    <a:pt x="1179" y="977"/>
                  </a:lnTo>
                  <a:cubicBezTo>
                    <a:pt x="1418" y="977"/>
                    <a:pt x="1620" y="775"/>
                    <a:pt x="1620" y="525"/>
                  </a:cubicBezTo>
                  <a:lnTo>
                    <a:pt x="1620" y="453"/>
                  </a:lnTo>
                  <a:cubicBezTo>
                    <a:pt x="1620" y="215"/>
                    <a:pt x="1429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96;p101">
              <a:extLst>
                <a:ext uri="{FF2B5EF4-FFF2-40B4-BE49-F238E27FC236}">
                  <a16:creationId xmlns:a16="http://schemas.microsoft.com/office/drawing/2014/main" id="{3F1DB991-CA7A-1B0C-3401-53B149206DD7}"/>
                </a:ext>
              </a:extLst>
            </p:cNvPr>
            <p:cNvSpPr/>
            <p:nvPr/>
          </p:nvSpPr>
          <p:spPr>
            <a:xfrm>
              <a:off x="6901809" y="2091983"/>
              <a:ext cx="51605" cy="30358"/>
            </a:xfrm>
            <a:custGeom>
              <a:avLst/>
              <a:gdLst/>
              <a:ahLst/>
              <a:cxnLst/>
              <a:rect l="l" t="t" r="r" b="b"/>
              <a:pathLst>
                <a:path w="1620" h="953" extrusionOk="0">
                  <a:moveTo>
                    <a:pt x="1179" y="333"/>
                  </a:moveTo>
                  <a:cubicBezTo>
                    <a:pt x="1239" y="333"/>
                    <a:pt x="1286" y="381"/>
                    <a:pt x="1286" y="441"/>
                  </a:cubicBezTo>
                  <a:lnTo>
                    <a:pt x="1286" y="512"/>
                  </a:lnTo>
                  <a:cubicBezTo>
                    <a:pt x="1286" y="572"/>
                    <a:pt x="1239" y="619"/>
                    <a:pt x="1179" y="619"/>
                  </a:cubicBezTo>
                  <a:lnTo>
                    <a:pt x="453" y="619"/>
                  </a:lnTo>
                  <a:cubicBezTo>
                    <a:pt x="394" y="619"/>
                    <a:pt x="346" y="572"/>
                    <a:pt x="346" y="512"/>
                  </a:cubicBezTo>
                  <a:lnTo>
                    <a:pt x="346" y="441"/>
                  </a:lnTo>
                  <a:cubicBezTo>
                    <a:pt x="346" y="381"/>
                    <a:pt x="394" y="333"/>
                    <a:pt x="453" y="333"/>
                  </a:cubicBezTo>
                  <a:close/>
                  <a:moveTo>
                    <a:pt x="453" y="0"/>
                  </a:moveTo>
                  <a:cubicBezTo>
                    <a:pt x="215" y="0"/>
                    <a:pt x="1" y="191"/>
                    <a:pt x="1" y="441"/>
                  </a:cubicBezTo>
                  <a:lnTo>
                    <a:pt x="1" y="500"/>
                  </a:lnTo>
                  <a:cubicBezTo>
                    <a:pt x="1" y="738"/>
                    <a:pt x="191" y="953"/>
                    <a:pt x="453" y="953"/>
                  </a:cubicBezTo>
                  <a:lnTo>
                    <a:pt x="1179" y="953"/>
                  </a:lnTo>
                  <a:cubicBezTo>
                    <a:pt x="1417" y="953"/>
                    <a:pt x="1620" y="750"/>
                    <a:pt x="1620" y="500"/>
                  </a:cubicBezTo>
                  <a:lnTo>
                    <a:pt x="1620" y="441"/>
                  </a:lnTo>
                  <a:cubicBezTo>
                    <a:pt x="1620" y="202"/>
                    <a:pt x="1429" y="0"/>
                    <a:pt x="1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97;p101">
              <a:extLst>
                <a:ext uri="{FF2B5EF4-FFF2-40B4-BE49-F238E27FC236}">
                  <a16:creationId xmlns:a16="http://schemas.microsoft.com/office/drawing/2014/main" id="{9BC9A68F-4A03-F869-95BD-B0E09CDC2989}"/>
                </a:ext>
              </a:extLst>
            </p:cNvPr>
            <p:cNvSpPr/>
            <p:nvPr/>
          </p:nvSpPr>
          <p:spPr>
            <a:xfrm>
              <a:off x="6901809" y="2126099"/>
              <a:ext cx="51605" cy="30772"/>
            </a:xfrm>
            <a:custGeom>
              <a:avLst/>
              <a:gdLst/>
              <a:ahLst/>
              <a:cxnLst/>
              <a:rect l="l" t="t" r="r" b="b"/>
              <a:pathLst>
                <a:path w="1620" h="966" extrusionOk="0">
                  <a:moveTo>
                    <a:pt x="1179" y="358"/>
                  </a:moveTo>
                  <a:cubicBezTo>
                    <a:pt x="1239" y="358"/>
                    <a:pt x="1286" y="394"/>
                    <a:pt x="1286" y="453"/>
                  </a:cubicBezTo>
                  <a:lnTo>
                    <a:pt x="1286" y="536"/>
                  </a:lnTo>
                  <a:cubicBezTo>
                    <a:pt x="1286" y="596"/>
                    <a:pt x="1239" y="632"/>
                    <a:pt x="1179" y="632"/>
                  </a:cubicBezTo>
                  <a:lnTo>
                    <a:pt x="453" y="632"/>
                  </a:lnTo>
                  <a:cubicBezTo>
                    <a:pt x="394" y="632"/>
                    <a:pt x="346" y="596"/>
                    <a:pt x="346" y="536"/>
                  </a:cubicBezTo>
                  <a:lnTo>
                    <a:pt x="346" y="453"/>
                  </a:lnTo>
                  <a:cubicBezTo>
                    <a:pt x="346" y="394"/>
                    <a:pt x="394" y="358"/>
                    <a:pt x="453" y="358"/>
                  </a:cubicBezTo>
                  <a:close/>
                  <a:moveTo>
                    <a:pt x="453" y="1"/>
                  </a:moveTo>
                  <a:cubicBezTo>
                    <a:pt x="215" y="1"/>
                    <a:pt x="1" y="191"/>
                    <a:pt x="1" y="441"/>
                  </a:cubicBezTo>
                  <a:lnTo>
                    <a:pt x="1" y="513"/>
                  </a:lnTo>
                  <a:cubicBezTo>
                    <a:pt x="1" y="751"/>
                    <a:pt x="191" y="965"/>
                    <a:pt x="453" y="965"/>
                  </a:cubicBezTo>
                  <a:lnTo>
                    <a:pt x="1179" y="965"/>
                  </a:lnTo>
                  <a:cubicBezTo>
                    <a:pt x="1417" y="965"/>
                    <a:pt x="1620" y="775"/>
                    <a:pt x="1620" y="513"/>
                  </a:cubicBezTo>
                  <a:lnTo>
                    <a:pt x="1620" y="441"/>
                  </a:lnTo>
                  <a:cubicBezTo>
                    <a:pt x="1620" y="203"/>
                    <a:pt x="1429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98;p101">
              <a:extLst>
                <a:ext uri="{FF2B5EF4-FFF2-40B4-BE49-F238E27FC236}">
                  <a16:creationId xmlns:a16="http://schemas.microsoft.com/office/drawing/2014/main" id="{E9B67928-C67F-9557-964D-0DE9C2CACE76}"/>
                </a:ext>
              </a:extLst>
            </p:cNvPr>
            <p:cNvSpPr/>
            <p:nvPr/>
          </p:nvSpPr>
          <p:spPr>
            <a:xfrm>
              <a:off x="6959849" y="2057452"/>
              <a:ext cx="43641" cy="99419"/>
            </a:xfrm>
            <a:custGeom>
              <a:avLst/>
              <a:gdLst/>
              <a:ahLst/>
              <a:cxnLst/>
              <a:rect l="l" t="t" r="r" b="b"/>
              <a:pathLst>
                <a:path w="1370" h="3121" extrusionOk="0">
                  <a:moveTo>
                    <a:pt x="965" y="334"/>
                  </a:moveTo>
                  <a:cubicBezTo>
                    <a:pt x="1000" y="334"/>
                    <a:pt x="1048" y="382"/>
                    <a:pt x="1048" y="429"/>
                  </a:cubicBezTo>
                  <a:lnTo>
                    <a:pt x="1048" y="2703"/>
                  </a:lnTo>
                  <a:cubicBezTo>
                    <a:pt x="1048" y="2751"/>
                    <a:pt x="1000" y="2787"/>
                    <a:pt x="965" y="2787"/>
                  </a:cubicBezTo>
                  <a:lnTo>
                    <a:pt x="429" y="2787"/>
                  </a:lnTo>
                  <a:cubicBezTo>
                    <a:pt x="369" y="2775"/>
                    <a:pt x="334" y="2751"/>
                    <a:pt x="334" y="2703"/>
                  </a:cubicBezTo>
                  <a:lnTo>
                    <a:pt x="334" y="429"/>
                  </a:lnTo>
                  <a:cubicBezTo>
                    <a:pt x="334" y="382"/>
                    <a:pt x="381" y="334"/>
                    <a:pt x="429" y="334"/>
                  </a:cubicBezTo>
                  <a:close/>
                  <a:moveTo>
                    <a:pt x="417" y="1"/>
                  </a:moveTo>
                  <a:cubicBezTo>
                    <a:pt x="179" y="1"/>
                    <a:pt x="0" y="203"/>
                    <a:pt x="0" y="429"/>
                  </a:cubicBezTo>
                  <a:lnTo>
                    <a:pt x="0" y="2703"/>
                  </a:lnTo>
                  <a:cubicBezTo>
                    <a:pt x="0" y="2941"/>
                    <a:pt x="191" y="3120"/>
                    <a:pt x="417" y="3120"/>
                  </a:cubicBezTo>
                  <a:lnTo>
                    <a:pt x="953" y="3120"/>
                  </a:lnTo>
                  <a:cubicBezTo>
                    <a:pt x="1191" y="3120"/>
                    <a:pt x="1369" y="2930"/>
                    <a:pt x="1369" y="2703"/>
                  </a:cubicBezTo>
                  <a:lnTo>
                    <a:pt x="1369" y="429"/>
                  </a:lnTo>
                  <a:cubicBezTo>
                    <a:pt x="1369" y="179"/>
                    <a:pt x="1167" y="1"/>
                    <a:pt x="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99;p101">
              <a:extLst>
                <a:ext uri="{FF2B5EF4-FFF2-40B4-BE49-F238E27FC236}">
                  <a16:creationId xmlns:a16="http://schemas.microsoft.com/office/drawing/2014/main" id="{6CAAB5A8-F5AD-A0C5-4228-09BD57F829FC}"/>
                </a:ext>
              </a:extLst>
            </p:cNvPr>
            <p:cNvSpPr/>
            <p:nvPr/>
          </p:nvSpPr>
          <p:spPr>
            <a:xfrm>
              <a:off x="6835805" y="2075291"/>
              <a:ext cx="29243" cy="10257"/>
            </a:xfrm>
            <a:custGeom>
              <a:avLst/>
              <a:gdLst/>
              <a:ahLst/>
              <a:cxnLst/>
              <a:rect l="l" t="t" r="r" b="b"/>
              <a:pathLst>
                <a:path w="918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51" y="322"/>
                  </a:lnTo>
                  <a:cubicBezTo>
                    <a:pt x="834" y="322"/>
                    <a:pt x="918" y="250"/>
                    <a:pt x="918" y="167"/>
                  </a:cubicBezTo>
                  <a:cubicBezTo>
                    <a:pt x="918" y="72"/>
                    <a:pt x="834" y="0"/>
                    <a:pt x="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00;p101">
              <a:extLst>
                <a:ext uri="{FF2B5EF4-FFF2-40B4-BE49-F238E27FC236}">
                  <a16:creationId xmlns:a16="http://schemas.microsoft.com/office/drawing/2014/main" id="{E5C1EDC7-B5A0-34FE-453F-B3B0AE3BF1FE}"/>
                </a:ext>
              </a:extLst>
            </p:cNvPr>
            <p:cNvSpPr/>
            <p:nvPr/>
          </p:nvSpPr>
          <p:spPr>
            <a:xfrm>
              <a:off x="6700422" y="2074908"/>
              <a:ext cx="11022" cy="10257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9" y="322"/>
                  </a:lnTo>
                  <a:cubicBezTo>
                    <a:pt x="262" y="322"/>
                    <a:pt x="346" y="250"/>
                    <a:pt x="346" y="155"/>
                  </a:cubicBezTo>
                  <a:cubicBezTo>
                    <a:pt x="346" y="72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01;p101">
              <a:extLst>
                <a:ext uri="{FF2B5EF4-FFF2-40B4-BE49-F238E27FC236}">
                  <a16:creationId xmlns:a16="http://schemas.microsoft.com/office/drawing/2014/main" id="{FB7CDB77-534E-89FE-F68C-599478571939}"/>
                </a:ext>
              </a:extLst>
            </p:cNvPr>
            <p:cNvSpPr/>
            <p:nvPr/>
          </p:nvSpPr>
          <p:spPr>
            <a:xfrm>
              <a:off x="6706092" y="2098417"/>
              <a:ext cx="151375" cy="89162"/>
            </a:xfrm>
            <a:custGeom>
              <a:avLst/>
              <a:gdLst/>
              <a:ahLst/>
              <a:cxnLst/>
              <a:rect l="l" t="t" r="r" b="b"/>
              <a:pathLst>
                <a:path w="4752" h="2799" extrusionOk="0">
                  <a:moveTo>
                    <a:pt x="2119" y="0"/>
                  </a:moveTo>
                  <a:cubicBezTo>
                    <a:pt x="2047" y="0"/>
                    <a:pt x="1977" y="45"/>
                    <a:pt x="1966" y="131"/>
                  </a:cubicBezTo>
                  <a:lnTo>
                    <a:pt x="1573" y="1977"/>
                  </a:lnTo>
                  <a:lnTo>
                    <a:pt x="1239" y="941"/>
                  </a:lnTo>
                  <a:cubicBezTo>
                    <a:pt x="1214" y="859"/>
                    <a:pt x="1142" y="817"/>
                    <a:pt x="1071" y="817"/>
                  </a:cubicBezTo>
                  <a:cubicBezTo>
                    <a:pt x="1008" y="817"/>
                    <a:pt x="946" y="850"/>
                    <a:pt x="918" y="917"/>
                  </a:cubicBezTo>
                  <a:lnTo>
                    <a:pt x="501" y="1846"/>
                  </a:lnTo>
                  <a:lnTo>
                    <a:pt x="168" y="1846"/>
                  </a:lnTo>
                  <a:cubicBezTo>
                    <a:pt x="72" y="1846"/>
                    <a:pt x="1" y="1917"/>
                    <a:pt x="1" y="2013"/>
                  </a:cubicBezTo>
                  <a:cubicBezTo>
                    <a:pt x="1" y="2096"/>
                    <a:pt x="72" y="2167"/>
                    <a:pt x="168" y="2167"/>
                  </a:cubicBezTo>
                  <a:lnTo>
                    <a:pt x="608" y="2167"/>
                  </a:lnTo>
                  <a:cubicBezTo>
                    <a:pt x="680" y="2167"/>
                    <a:pt x="739" y="2132"/>
                    <a:pt x="763" y="2072"/>
                  </a:cubicBezTo>
                  <a:lnTo>
                    <a:pt x="1037" y="1441"/>
                  </a:lnTo>
                  <a:lnTo>
                    <a:pt x="1442" y="2679"/>
                  </a:lnTo>
                  <a:cubicBezTo>
                    <a:pt x="1470" y="2760"/>
                    <a:pt x="1541" y="2799"/>
                    <a:pt x="1610" y="2799"/>
                  </a:cubicBezTo>
                  <a:cubicBezTo>
                    <a:pt x="1684" y="2799"/>
                    <a:pt x="1757" y="2754"/>
                    <a:pt x="1775" y="2667"/>
                  </a:cubicBezTo>
                  <a:lnTo>
                    <a:pt x="2096" y="1084"/>
                  </a:lnTo>
                  <a:lnTo>
                    <a:pt x="2227" y="1917"/>
                  </a:lnTo>
                  <a:cubicBezTo>
                    <a:pt x="2251" y="2013"/>
                    <a:pt x="2323" y="2072"/>
                    <a:pt x="2394" y="2072"/>
                  </a:cubicBezTo>
                  <a:lnTo>
                    <a:pt x="3049" y="2072"/>
                  </a:lnTo>
                  <a:cubicBezTo>
                    <a:pt x="3144" y="2072"/>
                    <a:pt x="3204" y="2013"/>
                    <a:pt x="3216" y="1941"/>
                  </a:cubicBezTo>
                  <a:lnTo>
                    <a:pt x="3287" y="1501"/>
                  </a:lnTo>
                  <a:lnTo>
                    <a:pt x="3501" y="2453"/>
                  </a:lnTo>
                  <a:cubicBezTo>
                    <a:pt x="3514" y="2543"/>
                    <a:pt x="3586" y="2588"/>
                    <a:pt x="3660" y="2588"/>
                  </a:cubicBezTo>
                  <a:cubicBezTo>
                    <a:pt x="3724" y="2588"/>
                    <a:pt x="3790" y="2555"/>
                    <a:pt x="3823" y="2489"/>
                  </a:cubicBezTo>
                  <a:lnTo>
                    <a:pt x="4037" y="2036"/>
                  </a:lnTo>
                  <a:lnTo>
                    <a:pt x="4585" y="2036"/>
                  </a:lnTo>
                  <a:cubicBezTo>
                    <a:pt x="4668" y="2036"/>
                    <a:pt x="4752" y="1965"/>
                    <a:pt x="4752" y="1870"/>
                  </a:cubicBezTo>
                  <a:cubicBezTo>
                    <a:pt x="4752" y="1786"/>
                    <a:pt x="4668" y="1715"/>
                    <a:pt x="4585" y="1715"/>
                  </a:cubicBezTo>
                  <a:lnTo>
                    <a:pt x="3918" y="1715"/>
                  </a:lnTo>
                  <a:cubicBezTo>
                    <a:pt x="3775" y="1715"/>
                    <a:pt x="3763" y="1858"/>
                    <a:pt x="3740" y="1905"/>
                  </a:cubicBezTo>
                  <a:lnTo>
                    <a:pt x="3454" y="632"/>
                  </a:lnTo>
                  <a:cubicBezTo>
                    <a:pt x="3430" y="542"/>
                    <a:pt x="3356" y="498"/>
                    <a:pt x="3283" y="498"/>
                  </a:cubicBezTo>
                  <a:cubicBezTo>
                    <a:pt x="3210" y="498"/>
                    <a:pt x="3138" y="542"/>
                    <a:pt x="3120" y="632"/>
                  </a:cubicBezTo>
                  <a:lnTo>
                    <a:pt x="2918" y="1739"/>
                  </a:lnTo>
                  <a:lnTo>
                    <a:pt x="2549" y="1739"/>
                  </a:lnTo>
                  <a:lnTo>
                    <a:pt x="2287" y="155"/>
                  </a:lnTo>
                  <a:cubicBezTo>
                    <a:pt x="2275" y="51"/>
                    <a:pt x="2196" y="0"/>
                    <a:pt x="2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002;p101">
              <a:extLst>
                <a:ext uri="{FF2B5EF4-FFF2-40B4-BE49-F238E27FC236}">
                  <a16:creationId xmlns:a16="http://schemas.microsoft.com/office/drawing/2014/main" id="{8051B0E7-B3BD-2579-B400-293C73801D31}"/>
                </a:ext>
              </a:extLst>
            </p:cNvPr>
            <p:cNvSpPr/>
            <p:nvPr/>
          </p:nvSpPr>
          <p:spPr>
            <a:xfrm>
              <a:off x="6656812" y="2029388"/>
              <a:ext cx="368690" cy="245793"/>
            </a:xfrm>
            <a:custGeom>
              <a:avLst/>
              <a:gdLst/>
              <a:ahLst/>
              <a:cxnLst/>
              <a:rect l="l" t="t" r="r" b="b"/>
              <a:pathLst>
                <a:path w="11574" h="7716" extrusionOk="0">
                  <a:moveTo>
                    <a:pt x="3286" y="7180"/>
                  </a:moveTo>
                  <a:lnTo>
                    <a:pt x="3286" y="7394"/>
                  </a:lnTo>
                  <a:lnTo>
                    <a:pt x="1596" y="7394"/>
                  </a:lnTo>
                  <a:lnTo>
                    <a:pt x="1596" y="7180"/>
                  </a:lnTo>
                  <a:close/>
                  <a:moveTo>
                    <a:pt x="9966" y="7180"/>
                  </a:moveTo>
                  <a:lnTo>
                    <a:pt x="9966" y="7394"/>
                  </a:lnTo>
                  <a:lnTo>
                    <a:pt x="8275" y="7394"/>
                  </a:lnTo>
                  <a:lnTo>
                    <a:pt x="8275" y="7180"/>
                  </a:lnTo>
                  <a:close/>
                  <a:moveTo>
                    <a:pt x="548" y="1"/>
                  </a:moveTo>
                  <a:cubicBezTo>
                    <a:pt x="250" y="1"/>
                    <a:pt x="0" y="251"/>
                    <a:pt x="0" y="548"/>
                  </a:cubicBezTo>
                  <a:lnTo>
                    <a:pt x="0" y="6632"/>
                  </a:lnTo>
                  <a:cubicBezTo>
                    <a:pt x="0" y="6930"/>
                    <a:pt x="250" y="7180"/>
                    <a:pt x="548" y="7180"/>
                  </a:cubicBezTo>
                  <a:lnTo>
                    <a:pt x="1250" y="7180"/>
                  </a:lnTo>
                  <a:lnTo>
                    <a:pt x="1250" y="7561"/>
                  </a:lnTo>
                  <a:cubicBezTo>
                    <a:pt x="1250" y="7644"/>
                    <a:pt x="1322" y="7716"/>
                    <a:pt x="1417" y="7716"/>
                  </a:cubicBezTo>
                  <a:lnTo>
                    <a:pt x="3453" y="7716"/>
                  </a:lnTo>
                  <a:cubicBezTo>
                    <a:pt x="3536" y="7716"/>
                    <a:pt x="3608" y="7644"/>
                    <a:pt x="3608" y="7561"/>
                  </a:cubicBezTo>
                  <a:lnTo>
                    <a:pt x="3608" y="7180"/>
                  </a:lnTo>
                  <a:lnTo>
                    <a:pt x="7930" y="7180"/>
                  </a:lnTo>
                  <a:lnTo>
                    <a:pt x="7930" y="7561"/>
                  </a:lnTo>
                  <a:cubicBezTo>
                    <a:pt x="7930" y="7644"/>
                    <a:pt x="8001" y="7716"/>
                    <a:pt x="8096" y="7716"/>
                  </a:cubicBezTo>
                  <a:lnTo>
                    <a:pt x="10132" y="7716"/>
                  </a:lnTo>
                  <a:cubicBezTo>
                    <a:pt x="10216" y="7716"/>
                    <a:pt x="10299" y="7644"/>
                    <a:pt x="10299" y="7561"/>
                  </a:cubicBezTo>
                  <a:lnTo>
                    <a:pt x="10299" y="7180"/>
                  </a:lnTo>
                  <a:lnTo>
                    <a:pt x="10990" y="7180"/>
                  </a:lnTo>
                  <a:cubicBezTo>
                    <a:pt x="11287" y="7180"/>
                    <a:pt x="11549" y="6930"/>
                    <a:pt x="11549" y="6632"/>
                  </a:cubicBezTo>
                  <a:lnTo>
                    <a:pt x="11549" y="548"/>
                  </a:lnTo>
                  <a:cubicBezTo>
                    <a:pt x="11573" y="251"/>
                    <a:pt x="11323" y="1"/>
                    <a:pt x="11025" y="1"/>
                  </a:cubicBezTo>
                  <a:lnTo>
                    <a:pt x="7620" y="1"/>
                  </a:lnTo>
                  <a:cubicBezTo>
                    <a:pt x="7525" y="1"/>
                    <a:pt x="7453" y="72"/>
                    <a:pt x="7453" y="155"/>
                  </a:cubicBezTo>
                  <a:cubicBezTo>
                    <a:pt x="7453" y="251"/>
                    <a:pt x="7525" y="322"/>
                    <a:pt x="7620" y="322"/>
                  </a:cubicBezTo>
                  <a:lnTo>
                    <a:pt x="11025" y="322"/>
                  </a:lnTo>
                  <a:cubicBezTo>
                    <a:pt x="11144" y="322"/>
                    <a:pt x="11240" y="417"/>
                    <a:pt x="11240" y="536"/>
                  </a:cubicBezTo>
                  <a:lnTo>
                    <a:pt x="11240" y="6620"/>
                  </a:lnTo>
                  <a:cubicBezTo>
                    <a:pt x="11240" y="6739"/>
                    <a:pt x="11144" y="6823"/>
                    <a:pt x="11025" y="6823"/>
                  </a:cubicBezTo>
                  <a:lnTo>
                    <a:pt x="548" y="6823"/>
                  </a:lnTo>
                  <a:cubicBezTo>
                    <a:pt x="429" y="6823"/>
                    <a:pt x="334" y="6739"/>
                    <a:pt x="334" y="6620"/>
                  </a:cubicBezTo>
                  <a:lnTo>
                    <a:pt x="334" y="536"/>
                  </a:lnTo>
                  <a:cubicBezTo>
                    <a:pt x="334" y="417"/>
                    <a:pt x="429" y="322"/>
                    <a:pt x="548" y="322"/>
                  </a:cubicBezTo>
                  <a:lnTo>
                    <a:pt x="6870" y="322"/>
                  </a:lnTo>
                  <a:cubicBezTo>
                    <a:pt x="6965" y="322"/>
                    <a:pt x="7037" y="251"/>
                    <a:pt x="7037" y="155"/>
                  </a:cubicBezTo>
                  <a:cubicBezTo>
                    <a:pt x="7037" y="72"/>
                    <a:pt x="6965" y="1"/>
                    <a:pt x="6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03;p101">
              <a:extLst>
                <a:ext uri="{FF2B5EF4-FFF2-40B4-BE49-F238E27FC236}">
                  <a16:creationId xmlns:a16="http://schemas.microsoft.com/office/drawing/2014/main" id="{BFE2B851-8B8B-9D20-A4AC-46C614926836}"/>
                </a:ext>
              </a:extLst>
            </p:cNvPr>
            <p:cNvSpPr/>
            <p:nvPr/>
          </p:nvSpPr>
          <p:spPr>
            <a:xfrm>
              <a:off x="6681818" y="2057070"/>
              <a:ext cx="199540" cy="172622"/>
            </a:xfrm>
            <a:custGeom>
              <a:avLst/>
              <a:gdLst/>
              <a:ahLst/>
              <a:cxnLst/>
              <a:rect l="l" t="t" r="r" b="b"/>
              <a:pathLst>
                <a:path w="6264" h="5419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1691"/>
                  </a:lnTo>
                  <a:cubicBezTo>
                    <a:pt x="1" y="1775"/>
                    <a:pt x="72" y="1846"/>
                    <a:pt x="168" y="1846"/>
                  </a:cubicBezTo>
                  <a:cubicBezTo>
                    <a:pt x="251" y="1846"/>
                    <a:pt x="334" y="1775"/>
                    <a:pt x="334" y="1691"/>
                  </a:cubicBezTo>
                  <a:lnTo>
                    <a:pt x="334" y="346"/>
                  </a:lnTo>
                  <a:lnTo>
                    <a:pt x="5942" y="346"/>
                  </a:lnTo>
                  <a:lnTo>
                    <a:pt x="5942" y="5097"/>
                  </a:lnTo>
                  <a:lnTo>
                    <a:pt x="334" y="5097"/>
                  </a:lnTo>
                  <a:lnTo>
                    <a:pt x="334" y="2465"/>
                  </a:lnTo>
                  <a:cubicBezTo>
                    <a:pt x="334" y="2370"/>
                    <a:pt x="251" y="2299"/>
                    <a:pt x="168" y="2299"/>
                  </a:cubicBezTo>
                  <a:cubicBezTo>
                    <a:pt x="72" y="2299"/>
                    <a:pt x="1" y="2370"/>
                    <a:pt x="1" y="2465"/>
                  </a:cubicBezTo>
                  <a:lnTo>
                    <a:pt x="1" y="5263"/>
                  </a:lnTo>
                  <a:cubicBezTo>
                    <a:pt x="1" y="5347"/>
                    <a:pt x="72" y="5418"/>
                    <a:pt x="168" y="5418"/>
                  </a:cubicBezTo>
                  <a:lnTo>
                    <a:pt x="6109" y="5418"/>
                  </a:lnTo>
                  <a:cubicBezTo>
                    <a:pt x="6192" y="5418"/>
                    <a:pt x="6264" y="5347"/>
                    <a:pt x="6264" y="5263"/>
                  </a:cubicBezTo>
                  <a:lnTo>
                    <a:pt x="6264" y="167"/>
                  </a:lnTo>
                  <a:cubicBezTo>
                    <a:pt x="6264" y="84"/>
                    <a:pt x="6192" y="1"/>
                    <a:pt x="6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7EFE36-4810-83A1-4D9B-473586887315}"/>
              </a:ext>
            </a:extLst>
          </p:cNvPr>
          <p:cNvSpPr/>
          <p:nvPr/>
        </p:nvSpPr>
        <p:spPr>
          <a:xfrm>
            <a:off x="4061012" y="1553135"/>
            <a:ext cx="1015253" cy="174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C6DF68-62B1-9708-4051-9C2DFF424BEA}"/>
              </a:ext>
            </a:extLst>
          </p:cNvPr>
          <p:cNvSpPr/>
          <p:nvPr/>
        </p:nvSpPr>
        <p:spPr>
          <a:xfrm>
            <a:off x="3677771" y="1082488"/>
            <a:ext cx="1822076" cy="470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" name="Google Shape;617;p75"/>
          <p:cNvSpPr txBox="1">
            <a:spLocks noGrp="1"/>
          </p:cNvSpPr>
          <p:nvPr>
            <p:ph type="title"/>
          </p:nvPr>
        </p:nvSpPr>
        <p:spPr>
          <a:xfrm>
            <a:off x="830483" y="1096360"/>
            <a:ext cx="7610779" cy="678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최고 성능인 모델을 넘는 것</a:t>
            </a:r>
            <a:r>
              <a:rPr lang="en" sz="3200" dirty="0"/>
              <a:t> </a:t>
            </a:r>
            <a:endParaRPr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C29BF0-64D7-1388-2DD6-534B6783C364}"/>
              </a:ext>
            </a:extLst>
          </p:cNvPr>
          <p:cNvSpPr/>
          <p:nvPr/>
        </p:nvSpPr>
        <p:spPr>
          <a:xfrm>
            <a:off x="-33618" y="-47065"/>
            <a:ext cx="9211235" cy="282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531E55-EFB0-F8AA-A7F4-6CB00A36C776}"/>
              </a:ext>
            </a:extLst>
          </p:cNvPr>
          <p:cNvSpPr/>
          <p:nvPr/>
        </p:nvSpPr>
        <p:spPr>
          <a:xfrm>
            <a:off x="-33619" y="4877722"/>
            <a:ext cx="9211235" cy="282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38D226-7A1C-FF5B-0D79-2563F318D1AE}"/>
              </a:ext>
            </a:extLst>
          </p:cNvPr>
          <p:cNvSpPr/>
          <p:nvPr/>
        </p:nvSpPr>
        <p:spPr>
          <a:xfrm>
            <a:off x="-33619" y="-47065"/>
            <a:ext cx="275666" cy="5207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D26B95-6A0C-A0BA-CEEC-03F131CE449C}"/>
              </a:ext>
            </a:extLst>
          </p:cNvPr>
          <p:cNvSpPr/>
          <p:nvPr/>
        </p:nvSpPr>
        <p:spPr>
          <a:xfrm>
            <a:off x="8915397" y="-63676"/>
            <a:ext cx="275666" cy="5207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C6A0A5-3108-902B-0CCA-3471983F8808}"/>
              </a:ext>
            </a:extLst>
          </p:cNvPr>
          <p:cNvSpPr/>
          <p:nvPr/>
        </p:nvSpPr>
        <p:spPr>
          <a:xfrm>
            <a:off x="3818965" y="437029"/>
            <a:ext cx="1633817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421;p57">
            <a:extLst>
              <a:ext uri="{FF2B5EF4-FFF2-40B4-BE49-F238E27FC236}">
                <a16:creationId xmlns:a16="http://schemas.microsoft.com/office/drawing/2014/main" id="{1E616BA3-BF3D-3F4D-4F46-3D0B339CC703}"/>
              </a:ext>
            </a:extLst>
          </p:cNvPr>
          <p:cNvSpPr txBox="1">
            <a:spLocks/>
          </p:cNvSpPr>
          <p:nvPr/>
        </p:nvSpPr>
        <p:spPr>
          <a:xfrm>
            <a:off x="720000" y="2533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74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/>
              <a:t>Goal</a:t>
            </a:r>
            <a:endParaRPr lang="en-US" sz="3200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DCDD8E9-606D-9D66-ED4B-C900CBF1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82" y="1942150"/>
            <a:ext cx="6689912" cy="1814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D1A147-943D-D329-3D00-F6F7DF1689C6}"/>
              </a:ext>
            </a:extLst>
          </p:cNvPr>
          <p:cNvSpPr txBox="1"/>
          <p:nvPr/>
        </p:nvSpPr>
        <p:spPr>
          <a:xfrm>
            <a:off x="3180229" y="3855333"/>
            <a:ext cx="2776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가장 높은 성능의 모델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8550" y="-558839"/>
            <a:ext cx="3048000" cy="21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/>
          <p:nvPr/>
        </p:nvSpPr>
        <p:spPr>
          <a:xfrm>
            <a:off x="8436650" y="-1848796"/>
            <a:ext cx="3735241" cy="4004501"/>
          </a:xfrm>
          <a:custGeom>
            <a:avLst/>
            <a:gdLst/>
            <a:ahLst/>
            <a:cxnLst/>
            <a:rect l="l" t="t" r="r" b="b"/>
            <a:pathLst>
              <a:path w="195460" h="209550" extrusionOk="0">
                <a:moveTo>
                  <a:pt x="183548" y="11656"/>
                </a:moveTo>
                <a:lnTo>
                  <a:pt x="183548" y="197894"/>
                </a:lnTo>
                <a:lnTo>
                  <a:pt x="11912" y="197894"/>
                </a:lnTo>
                <a:lnTo>
                  <a:pt x="11912" y="11656"/>
                </a:lnTo>
                <a:close/>
                <a:moveTo>
                  <a:pt x="0" y="0"/>
                </a:moveTo>
                <a:lnTo>
                  <a:pt x="0" y="209550"/>
                </a:lnTo>
                <a:lnTo>
                  <a:pt x="195460" y="209550"/>
                </a:lnTo>
                <a:lnTo>
                  <a:pt x="1954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6"/>
          <p:cNvSpPr/>
          <p:nvPr/>
        </p:nvSpPr>
        <p:spPr>
          <a:xfrm flipH="1">
            <a:off x="8085000" y="278225"/>
            <a:ext cx="906600" cy="906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01312" y="4892887"/>
            <a:ext cx="3393025" cy="24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21;p57">
            <a:extLst>
              <a:ext uri="{FF2B5EF4-FFF2-40B4-BE49-F238E27FC236}">
                <a16:creationId xmlns:a16="http://schemas.microsoft.com/office/drawing/2014/main" id="{59B4E1C9-AAC8-3417-C26B-DD9D605F1F36}"/>
              </a:ext>
            </a:extLst>
          </p:cNvPr>
          <p:cNvSpPr txBox="1">
            <a:spLocks/>
          </p:cNvSpPr>
          <p:nvPr/>
        </p:nvSpPr>
        <p:spPr>
          <a:xfrm>
            <a:off x="720000" y="2533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74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/>
              <a:t>Methods</a:t>
            </a:r>
          </a:p>
        </p:txBody>
      </p:sp>
      <p:sp>
        <p:nvSpPr>
          <p:cNvPr id="13" name="Google Shape;272;p42">
            <a:extLst>
              <a:ext uri="{FF2B5EF4-FFF2-40B4-BE49-F238E27FC236}">
                <a16:creationId xmlns:a16="http://schemas.microsoft.com/office/drawing/2014/main" id="{92BD7C09-D919-86E8-08C0-7A7871368A88}"/>
              </a:ext>
            </a:extLst>
          </p:cNvPr>
          <p:cNvSpPr txBox="1">
            <a:spLocks/>
          </p:cNvSpPr>
          <p:nvPr/>
        </p:nvSpPr>
        <p:spPr>
          <a:xfrm>
            <a:off x="720000" y="270072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ebas Neue"/>
              <a:buNone/>
              <a:defRPr sz="2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/>
              <a:t>DCGANS</a:t>
            </a:r>
          </a:p>
        </p:txBody>
      </p:sp>
      <p:sp>
        <p:nvSpPr>
          <p:cNvPr id="14" name="Google Shape;273;p42">
            <a:extLst>
              <a:ext uri="{FF2B5EF4-FFF2-40B4-BE49-F238E27FC236}">
                <a16:creationId xmlns:a16="http://schemas.microsoft.com/office/drawing/2014/main" id="{B1A131BC-95C8-EC7D-BB2C-7B519620C8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568" y="3285477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Convolution Gan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이용한 데이터셋 증량</a:t>
            </a:r>
          </a:p>
        </p:txBody>
      </p:sp>
      <p:sp>
        <p:nvSpPr>
          <p:cNvPr id="15" name="Google Shape;274;p42">
            <a:extLst>
              <a:ext uri="{FF2B5EF4-FFF2-40B4-BE49-F238E27FC236}">
                <a16:creationId xmlns:a16="http://schemas.microsoft.com/office/drawing/2014/main" id="{6E751211-3C03-81A2-1E07-AD30D1523712}"/>
              </a:ext>
            </a:extLst>
          </p:cNvPr>
          <p:cNvSpPr txBox="1">
            <a:spLocks/>
          </p:cNvSpPr>
          <p:nvPr/>
        </p:nvSpPr>
        <p:spPr>
          <a:xfrm>
            <a:off x="3266005" y="2719112"/>
            <a:ext cx="261198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2400" b="1" dirty="0">
                <a:latin typeface="Montserrat ExtraBold" panose="00000900000000000000" pitchFamily="2" charset="0"/>
              </a:rPr>
              <a:t>Augmentation</a:t>
            </a:r>
          </a:p>
        </p:txBody>
      </p:sp>
      <p:sp>
        <p:nvSpPr>
          <p:cNvPr id="16" name="Google Shape;275;p42">
            <a:extLst>
              <a:ext uri="{FF2B5EF4-FFF2-40B4-BE49-F238E27FC236}">
                <a16:creationId xmlns:a16="http://schemas.microsoft.com/office/drawing/2014/main" id="{5EC928CA-5B42-2D35-7C39-5ADFAE0AF31C}"/>
              </a:ext>
            </a:extLst>
          </p:cNvPr>
          <p:cNvSpPr txBox="1">
            <a:spLocks/>
          </p:cNvSpPr>
          <p:nvPr/>
        </p:nvSpPr>
        <p:spPr>
          <a:xfrm>
            <a:off x="3403800" y="3285477"/>
            <a:ext cx="23364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어그멘테이션을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통한 이미지 인식 정확도 향상</a:t>
            </a:r>
          </a:p>
        </p:txBody>
      </p:sp>
      <p:sp>
        <p:nvSpPr>
          <p:cNvPr id="17" name="Google Shape;276;p42">
            <a:extLst>
              <a:ext uri="{FF2B5EF4-FFF2-40B4-BE49-F238E27FC236}">
                <a16:creationId xmlns:a16="http://schemas.microsoft.com/office/drawing/2014/main" id="{8FFE2C9A-1681-413A-81B1-ED2C43AFFC6E}"/>
              </a:ext>
            </a:extLst>
          </p:cNvPr>
          <p:cNvSpPr txBox="1">
            <a:spLocks/>
          </p:cNvSpPr>
          <p:nvPr/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accent3"/>
                </a:solidFill>
                <a:latin typeface="Montserrat ExtraBold" panose="00000900000000000000" pitchFamily="2" charset="0"/>
              </a:rPr>
              <a:t>Data Processing</a:t>
            </a:r>
          </a:p>
        </p:txBody>
      </p:sp>
      <p:sp>
        <p:nvSpPr>
          <p:cNvPr id="18" name="Google Shape;277;p42">
            <a:extLst>
              <a:ext uri="{FF2B5EF4-FFF2-40B4-BE49-F238E27FC236}">
                <a16:creationId xmlns:a16="http://schemas.microsoft.com/office/drawing/2014/main" id="{D73674B6-F6F1-5D65-3C6C-77367B927469}"/>
              </a:ext>
            </a:extLst>
          </p:cNvPr>
          <p:cNvSpPr txBox="1">
            <a:spLocks/>
          </p:cNvSpPr>
          <p:nvPr/>
        </p:nvSpPr>
        <p:spPr>
          <a:xfrm>
            <a:off x="6086609" y="3284199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해당 모델이 처리하기 가장 좋은 데이터 형태로 </a:t>
            </a:r>
            <a:r>
              <a:rPr lang="ko-KR" altLang="en-US" sz="1600" dirty="0" err="1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</a:t>
            </a:r>
            <a:endParaRPr lang="ko-KR" altLang="en-US" sz="1600" dirty="0">
              <a:solidFill>
                <a:schemeClr val="accent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Google Shape;278;p42">
            <a:extLst>
              <a:ext uri="{FF2B5EF4-FFF2-40B4-BE49-F238E27FC236}">
                <a16:creationId xmlns:a16="http://schemas.microsoft.com/office/drawing/2014/main" id="{A6BB9D8B-C530-625B-E6C5-AB0F6A58A06A}"/>
              </a:ext>
            </a:extLst>
          </p:cNvPr>
          <p:cNvSpPr/>
          <p:nvPr/>
        </p:nvSpPr>
        <p:spPr>
          <a:xfrm flipH="1">
            <a:off x="1504675" y="1751710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79;p42">
            <a:extLst>
              <a:ext uri="{FF2B5EF4-FFF2-40B4-BE49-F238E27FC236}">
                <a16:creationId xmlns:a16="http://schemas.microsoft.com/office/drawing/2014/main" id="{130E9A79-CBF3-8F68-17E7-8483DC91C497}"/>
              </a:ext>
            </a:extLst>
          </p:cNvPr>
          <p:cNvSpPr/>
          <p:nvPr/>
        </p:nvSpPr>
        <p:spPr>
          <a:xfrm flipH="1">
            <a:off x="4188463" y="1751711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80;p42">
            <a:extLst>
              <a:ext uri="{FF2B5EF4-FFF2-40B4-BE49-F238E27FC236}">
                <a16:creationId xmlns:a16="http://schemas.microsoft.com/office/drawing/2014/main" id="{8D8B6514-68AC-37BF-8701-DF1D35C15B2E}"/>
              </a:ext>
            </a:extLst>
          </p:cNvPr>
          <p:cNvSpPr/>
          <p:nvPr/>
        </p:nvSpPr>
        <p:spPr>
          <a:xfrm flipH="1">
            <a:off x="6872250" y="1751725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" name="Google Shape;11322;p104">
            <a:extLst>
              <a:ext uri="{FF2B5EF4-FFF2-40B4-BE49-F238E27FC236}">
                <a16:creationId xmlns:a16="http://schemas.microsoft.com/office/drawing/2014/main" id="{2084FF06-3F47-E340-A2B9-488A84EE441E}"/>
              </a:ext>
            </a:extLst>
          </p:cNvPr>
          <p:cNvGrpSpPr/>
          <p:nvPr/>
        </p:nvGrpSpPr>
        <p:grpSpPr>
          <a:xfrm>
            <a:off x="1670965" y="1939710"/>
            <a:ext cx="445904" cy="361172"/>
            <a:chOff x="3967437" y="3837102"/>
            <a:chExt cx="364708" cy="29540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60" name="Google Shape;11323;p104">
              <a:extLst>
                <a:ext uri="{FF2B5EF4-FFF2-40B4-BE49-F238E27FC236}">
                  <a16:creationId xmlns:a16="http://schemas.microsoft.com/office/drawing/2014/main" id="{B08E67A5-8A7B-EE5A-C781-7D5D05AC8C8B}"/>
                </a:ext>
              </a:extLst>
            </p:cNvPr>
            <p:cNvSpPr/>
            <p:nvPr/>
          </p:nvSpPr>
          <p:spPr>
            <a:xfrm>
              <a:off x="4178750" y="3868334"/>
              <a:ext cx="153396" cy="264172"/>
            </a:xfrm>
            <a:custGeom>
              <a:avLst/>
              <a:gdLst/>
              <a:ahLst/>
              <a:cxnLst/>
              <a:rect l="l" t="t" r="r" b="b"/>
              <a:pathLst>
                <a:path w="4823" h="8306" extrusionOk="0">
                  <a:moveTo>
                    <a:pt x="4273" y="1"/>
                  </a:moveTo>
                  <a:cubicBezTo>
                    <a:pt x="4217" y="1"/>
                    <a:pt x="4158" y="32"/>
                    <a:pt x="4120" y="78"/>
                  </a:cubicBezTo>
                  <a:cubicBezTo>
                    <a:pt x="4060" y="150"/>
                    <a:pt x="4096" y="257"/>
                    <a:pt x="4167" y="316"/>
                  </a:cubicBezTo>
                  <a:cubicBezTo>
                    <a:pt x="4370" y="471"/>
                    <a:pt x="4489" y="685"/>
                    <a:pt x="4489" y="947"/>
                  </a:cubicBezTo>
                  <a:lnTo>
                    <a:pt x="4489" y="7210"/>
                  </a:lnTo>
                  <a:cubicBezTo>
                    <a:pt x="4489" y="7627"/>
                    <a:pt x="4156" y="7984"/>
                    <a:pt x="3715" y="7984"/>
                  </a:cubicBezTo>
                  <a:lnTo>
                    <a:pt x="167" y="7984"/>
                  </a:lnTo>
                  <a:cubicBezTo>
                    <a:pt x="72" y="7984"/>
                    <a:pt x="0" y="8055"/>
                    <a:pt x="0" y="8151"/>
                  </a:cubicBezTo>
                  <a:cubicBezTo>
                    <a:pt x="0" y="8234"/>
                    <a:pt x="72" y="8305"/>
                    <a:pt x="167" y="8305"/>
                  </a:cubicBezTo>
                  <a:lnTo>
                    <a:pt x="3715" y="8305"/>
                  </a:lnTo>
                  <a:cubicBezTo>
                    <a:pt x="4334" y="8305"/>
                    <a:pt x="4822" y="7817"/>
                    <a:pt x="4822" y="7210"/>
                  </a:cubicBezTo>
                  <a:lnTo>
                    <a:pt x="4822" y="947"/>
                  </a:lnTo>
                  <a:cubicBezTo>
                    <a:pt x="4822" y="590"/>
                    <a:pt x="4644" y="245"/>
                    <a:pt x="4358" y="31"/>
                  </a:cubicBezTo>
                  <a:cubicBezTo>
                    <a:pt x="4333" y="10"/>
                    <a:pt x="4303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24;p104">
              <a:extLst>
                <a:ext uri="{FF2B5EF4-FFF2-40B4-BE49-F238E27FC236}">
                  <a16:creationId xmlns:a16="http://schemas.microsoft.com/office/drawing/2014/main" id="{8AF7FB46-6A2B-170D-9186-4DA958CEEE3A}"/>
                </a:ext>
              </a:extLst>
            </p:cNvPr>
            <p:cNvSpPr/>
            <p:nvPr/>
          </p:nvSpPr>
          <p:spPr>
            <a:xfrm>
              <a:off x="3969346" y="3937447"/>
              <a:ext cx="198431" cy="194678"/>
            </a:xfrm>
            <a:custGeom>
              <a:avLst/>
              <a:gdLst/>
              <a:ahLst/>
              <a:cxnLst/>
              <a:rect l="l" t="t" r="r" b="b"/>
              <a:pathLst>
                <a:path w="6239" h="6121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5025"/>
                  </a:lnTo>
                  <a:cubicBezTo>
                    <a:pt x="0" y="5632"/>
                    <a:pt x="488" y="6121"/>
                    <a:pt x="1107" y="6121"/>
                  </a:cubicBezTo>
                  <a:lnTo>
                    <a:pt x="6060" y="6121"/>
                  </a:lnTo>
                  <a:cubicBezTo>
                    <a:pt x="6144" y="6121"/>
                    <a:pt x="6227" y="6049"/>
                    <a:pt x="6227" y="5954"/>
                  </a:cubicBezTo>
                  <a:cubicBezTo>
                    <a:pt x="6239" y="5870"/>
                    <a:pt x="6168" y="5799"/>
                    <a:pt x="6060" y="5799"/>
                  </a:cubicBezTo>
                  <a:lnTo>
                    <a:pt x="1107" y="5799"/>
                  </a:lnTo>
                  <a:cubicBezTo>
                    <a:pt x="691" y="5799"/>
                    <a:pt x="333" y="5454"/>
                    <a:pt x="333" y="5025"/>
                  </a:cubicBezTo>
                  <a:lnTo>
                    <a:pt x="333" y="167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25;p104">
              <a:extLst>
                <a:ext uri="{FF2B5EF4-FFF2-40B4-BE49-F238E27FC236}">
                  <a16:creationId xmlns:a16="http://schemas.microsoft.com/office/drawing/2014/main" id="{A1B56DB7-89FA-6E0F-B008-A904B4D15744}"/>
                </a:ext>
              </a:extLst>
            </p:cNvPr>
            <p:cNvSpPr/>
            <p:nvPr/>
          </p:nvSpPr>
          <p:spPr>
            <a:xfrm>
              <a:off x="3967437" y="3837102"/>
              <a:ext cx="331376" cy="89786"/>
            </a:xfrm>
            <a:custGeom>
              <a:avLst/>
              <a:gdLst/>
              <a:ahLst/>
              <a:cxnLst/>
              <a:rect l="l" t="t" r="r" b="b"/>
              <a:pathLst>
                <a:path w="10419" h="2823" extrusionOk="0">
                  <a:moveTo>
                    <a:pt x="2739" y="334"/>
                  </a:moveTo>
                  <a:cubicBezTo>
                    <a:pt x="2822" y="334"/>
                    <a:pt x="2894" y="393"/>
                    <a:pt x="2894" y="477"/>
                  </a:cubicBezTo>
                  <a:lnTo>
                    <a:pt x="2894" y="1453"/>
                  </a:lnTo>
                  <a:cubicBezTo>
                    <a:pt x="2894" y="1525"/>
                    <a:pt x="2834" y="1596"/>
                    <a:pt x="2739" y="1596"/>
                  </a:cubicBezTo>
                  <a:cubicBezTo>
                    <a:pt x="2668" y="1596"/>
                    <a:pt x="2596" y="1536"/>
                    <a:pt x="2596" y="1453"/>
                  </a:cubicBezTo>
                  <a:lnTo>
                    <a:pt x="2596" y="477"/>
                  </a:lnTo>
                  <a:cubicBezTo>
                    <a:pt x="2596" y="405"/>
                    <a:pt x="2656" y="334"/>
                    <a:pt x="2739" y="334"/>
                  </a:cubicBezTo>
                  <a:close/>
                  <a:moveTo>
                    <a:pt x="4751" y="334"/>
                  </a:moveTo>
                  <a:cubicBezTo>
                    <a:pt x="4823" y="334"/>
                    <a:pt x="4906" y="393"/>
                    <a:pt x="4906" y="477"/>
                  </a:cubicBezTo>
                  <a:lnTo>
                    <a:pt x="4906" y="1453"/>
                  </a:lnTo>
                  <a:cubicBezTo>
                    <a:pt x="4906" y="1525"/>
                    <a:pt x="4846" y="1596"/>
                    <a:pt x="4751" y="1596"/>
                  </a:cubicBezTo>
                  <a:cubicBezTo>
                    <a:pt x="4680" y="1596"/>
                    <a:pt x="4608" y="1536"/>
                    <a:pt x="4608" y="1453"/>
                  </a:cubicBezTo>
                  <a:lnTo>
                    <a:pt x="4608" y="477"/>
                  </a:lnTo>
                  <a:cubicBezTo>
                    <a:pt x="4608" y="405"/>
                    <a:pt x="4668" y="334"/>
                    <a:pt x="4751" y="334"/>
                  </a:cubicBezTo>
                  <a:close/>
                  <a:moveTo>
                    <a:pt x="6763" y="334"/>
                  </a:moveTo>
                  <a:cubicBezTo>
                    <a:pt x="6835" y="334"/>
                    <a:pt x="6906" y="393"/>
                    <a:pt x="6906" y="477"/>
                  </a:cubicBezTo>
                  <a:lnTo>
                    <a:pt x="6906" y="1453"/>
                  </a:lnTo>
                  <a:cubicBezTo>
                    <a:pt x="6906" y="1525"/>
                    <a:pt x="6847" y="1596"/>
                    <a:pt x="6763" y="1596"/>
                  </a:cubicBezTo>
                  <a:cubicBezTo>
                    <a:pt x="6692" y="1596"/>
                    <a:pt x="6609" y="1536"/>
                    <a:pt x="6609" y="1453"/>
                  </a:cubicBezTo>
                  <a:lnTo>
                    <a:pt x="6609" y="477"/>
                  </a:lnTo>
                  <a:cubicBezTo>
                    <a:pt x="6609" y="405"/>
                    <a:pt x="6668" y="334"/>
                    <a:pt x="6763" y="334"/>
                  </a:cubicBezTo>
                  <a:close/>
                  <a:moveTo>
                    <a:pt x="8775" y="334"/>
                  </a:moveTo>
                  <a:cubicBezTo>
                    <a:pt x="8847" y="334"/>
                    <a:pt x="8918" y="393"/>
                    <a:pt x="8918" y="477"/>
                  </a:cubicBezTo>
                  <a:lnTo>
                    <a:pt x="8918" y="1453"/>
                  </a:lnTo>
                  <a:cubicBezTo>
                    <a:pt x="8918" y="1525"/>
                    <a:pt x="8859" y="1596"/>
                    <a:pt x="8775" y="1596"/>
                  </a:cubicBezTo>
                  <a:cubicBezTo>
                    <a:pt x="8692" y="1596"/>
                    <a:pt x="8621" y="1536"/>
                    <a:pt x="8621" y="1453"/>
                  </a:cubicBezTo>
                  <a:lnTo>
                    <a:pt x="8621" y="1155"/>
                  </a:lnTo>
                  <a:lnTo>
                    <a:pt x="8621" y="810"/>
                  </a:lnTo>
                  <a:lnTo>
                    <a:pt x="8621" y="477"/>
                  </a:lnTo>
                  <a:cubicBezTo>
                    <a:pt x="8621" y="405"/>
                    <a:pt x="8680" y="334"/>
                    <a:pt x="8775" y="334"/>
                  </a:cubicBezTo>
                  <a:close/>
                  <a:moveTo>
                    <a:pt x="2703" y="1"/>
                  </a:moveTo>
                  <a:cubicBezTo>
                    <a:pt x="2429" y="1"/>
                    <a:pt x="2203" y="227"/>
                    <a:pt x="2203" y="501"/>
                  </a:cubicBezTo>
                  <a:lnTo>
                    <a:pt x="2203" y="822"/>
                  </a:lnTo>
                  <a:lnTo>
                    <a:pt x="1108" y="822"/>
                  </a:lnTo>
                  <a:cubicBezTo>
                    <a:pt x="501" y="822"/>
                    <a:pt x="1" y="1310"/>
                    <a:pt x="1" y="1929"/>
                  </a:cubicBezTo>
                  <a:lnTo>
                    <a:pt x="1" y="2656"/>
                  </a:lnTo>
                  <a:cubicBezTo>
                    <a:pt x="1" y="2739"/>
                    <a:pt x="84" y="2822"/>
                    <a:pt x="167" y="2822"/>
                  </a:cubicBezTo>
                  <a:cubicBezTo>
                    <a:pt x="262" y="2822"/>
                    <a:pt x="334" y="2739"/>
                    <a:pt x="334" y="2656"/>
                  </a:cubicBezTo>
                  <a:lnTo>
                    <a:pt x="334" y="1929"/>
                  </a:lnTo>
                  <a:cubicBezTo>
                    <a:pt x="334" y="1513"/>
                    <a:pt x="679" y="1144"/>
                    <a:pt x="1108" y="1144"/>
                  </a:cubicBezTo>
                  <a:lnTo>
                    <a:pt x="2203" y="1144"/>
                  </a:lnTo>
                  <a:lnTo>
                    <a:pt x="2203" y="1441"/>
                  </a:lnTo>
                  <a:cubicBezTo>
                    <a:pt x="2203" y="1715"/>
                    <a:pt x="2429" y="1941"/>
                    <a:pt x="2703" y="1941"/>
                  </a:cubicBezTo>
                  <a:cubicBezTo>
                    <a:pt x="2965" y="1941"/>
                    <a:pt x="3191" y="1715"/>
                    <a:pt x="3191" y="1441"/>
                  </a:cubicBezTo>
                  <a:lnTo>
                    <a:pt x="3191" y="1144"/>
                  </a:lnTo>
                  <a:lnTo>
                    <a:pt x="4227" y="1144"/>
                  </a:lnTo>
                  <a:lnTo>
                    <a:pt x="4227" y="1441"/>
                  </a:lnTo>
                  <a:cubicBezTo>
                    <a:pt x="4227" y="1715"/>
                    <a:pt x="4453" y="1941"/>
                    <a:pt x="4727" y="1941"/>
                  </a:cubicBezTo>
                  <a:cubicBezTo>
                    <a:pt x="4989" y="1941"/>
                    <a:pt x="5215" y="1715"/>
                    <a:pt x="5215" y="1441"/>
                  </a:cubicBezTo>
                  <a:lnTo>
                    <a:pt x="5215" y="1144"/>
                  </a:lnTo>
                  <a:lnTo>
                    <a:pt x="6251" y="1144"/>
                  </a:lnTo>
                  <a:lnTo>
                    <a:pt x="6251" y="1441"/>
                  </a:lnTo>
                  <a:cubicBezTo>
                    <a:pt x="6251" y="1715"/>
                    <a:pt x="6478" y="1941"/>
                    <a:pt x="6751" y="1941"/>
                  </a:cubicBezTo>
                  <a:cubicBezTo>
                    <a:pt x="7013" y="1941"/>
                    <a:pt x="7240" y="1715"/>
                    <a:pt x="7240" y="1441"/>
                  </a:cubicBezTo>
                  <a:lnTo>
                    <a:pt x="7240" y="1144"/>
                  </a:lnTo>
                  <a:lnTo>
                    <a:pt x="8275" y="1144"/>
                  </a:lnTo>
                  <a:lnTo>
                    <a:pt x="8275" y="1441"/>
                  </a:lnTo>
                  <a:cubicBezTo>
                    <a:pt x="8275" y="1715"/>
                    <a:pt x="8502" y="1941"/>
                    <a:pt x="8775" y="1941"/>
                  </a:cubicBezTo>
                  <a:cubicBezTo>
                    <a:pt x="9037" y="1941"/>
                    <a:pt x="9264" y="1715"/>
                    <a:pt x="9264" y="1441"/>
                  </a:cubicBezTo>
                  <a:lnTo>
                    <a:pt x="9264" y="1144"/>
                  </a:lnTo>
                  <a:lnTo>
                    <a:pt x="10264" y="1144"/>
                  </a:lnTo>
                  <a:cubicBezTo>
                    <a:pt x="10347" y="1144"/>
                    <a:pt x="10419" y="1072"/>
                    <a:pt x="10419" y="989"/>
                  </a:cubicBezTo>
                  <a:cubicBezTo>
                    <a:pt x="10419" y="894"/>
                    <a:pt x="10347" y="822"/>
                    <a:pt x="10264" y="822"/>
                  </a:cubicBezTo>
                  <a:lnTo>
                    <a:pt x="9264" y="822"/>
                  </a:lnTo>
                  <a:lnTo>
                    <a:pt x="9264" y="501"/>
                  </a:lnTo>
                  <a:cubicBezTo>
                    <a:pt x="9264" y="227"/>
                    <a:pt x="9037" y="1"/>
                    <a:pt x="8775" y="1"/>
                  </a:cubicBezTo>
                  <a:cubicBezTo>
                    <a:pt x="8502" y="1"/>
                    <a:pt x="8275" y="227"/>
                    <a:pt x="8275" y="501"/>
                  </a:cubicBezTo>
                  <a:lnTo>
                    <a:pt x="8275" y="822"/>
                  </a:lnTo>
                  <a:lnTo>
                    <a:pt x="7240" y="822"/>
                  </a:lnTo>
                  <a:lnTo>
                    <a:pt x="7240" y="501"/>
                  </a:lnTo>
                  <a:cubicBezTo>
                    <a:pt x="7240" y="227"/>
                    <a:pt x="7013" y="1"/>
                    <a:pt x="6751" y="1"/>
                  </a:cubicBezTo>
                  <a:cubicBezTo>
                    <a:pt x="6478" y="1"/>
                    <a:pt x="6251" y="227"/>
                    <a:pt x="6251" y="501"/>
                  </a:cubicBezTo>
                  <a:lnTo>
                    <a:pt x="6251" y="822"/>
                  </a:lnTo>
                  <a:lnTo>
                    <a:pt x="5215" y="822"/>
                  </a:lnTo>
                  <a:lnTo>
                    <a:pt x="5215" y="501"/>
                  </a:lnTo>
                  <a:cubicBezTo>
                    <a:pt x="5215" y="227"/>
                    <a:pt x="4989" y="1"/>
                    <a:pt x="4727" y="1"/>
                  </a:cubicBezTo>
                  <a:cubicBezTo>
                    <a:pt x="4453" y="1"/>
                    <a:pt x="4227" y="227"/>
                    <a:pt x="4227" y="501"/>
                  </a:cubicBezTo>
                  <a:lnTo>
                    <a:pt x="4227" y="822"/>
                  </a:lnTo>
                  <a:lnTo>
                    <a:pt x="3191" y="822"/>
                  </a:lnTo>
                  <a:lnTo>
                    <a:pt x="3191" y="501"/>
                  </a:lnTo>
                  <a:cubicBezTo>
                    <a:pt x="3191" y="227"/>
                    <a:pt x="2965" y="1"/>
                    <a:pt x="2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26;p104">
              <a:extLst>
                <a:ext uri="{FF2B5EF4-FFF2-40B4-BE49-F238E27FC236}">
                  <a16:creationId xmlns:a16="http://schemas.microsoft.com/office/drawing/2014/main" id="{B19858EC-87E2-5237-1A4E-FAB0E482BB6D}"/>
                </a:ext>
              </a:extLst>
            </p:cNvPr>
            <p:cNvSpPr/>
            <p:nvPr/>
          </p:nvSpPr>
          <p:spPr>
            <a:xfrm>
              <a:off x="3994694" y="3917378"/>
              <a:ext cx="158325" cy="156067"/>
            </a:xfrm>
            <a:custGeom>
              <a:avLst/>
              <a:gdLst/>
              <a:ahLst/>
              <a:cxnLst/>
              <a:rect l="l" t="t" r="r" b="b"/>
              <a:pathLst>
                <a:path w="4978" h="4907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1251"/>
                  </a:lnTo>
                  <a:cubicBezTo>
                    <a:pt x="1" y="2049"/>
                    <a:pt x="656" y="2703"/>
                    <a:pt x="1453" y="2703"/>
                  </a:cubicBezTo>
                  <a:lnTo>
                    <a:pt x="2049" y="2703"/>
                  </a:lnTo>
                  <a:cubicBezTo>
                    <a:pt x="2573" y="2703"/>
                    <a:pt x="2989" y="3120"/>
                    <a:pt x="2989" y="3644"/>
                  </a:cubicBezTo>
                  <a:cubicBezTo>
                    <a:pt x="2989" y="4346"/>
                    <a:pt x="3549" y="4906"/>
                    <a:pt x="4251" y="4906"/>
                  </a:cubicBezTo>
                  <a:lnTo>
                    <a:pt x="4811" y="4906"/>
                  </a:lnTo>
                  <a:cubicBezTo>
                    <a:pt x="4906" y="4906"/>
                    <a:pt x="4978" y="4835"/>
                    <a:pt x="4978" y="4739"/>
                  </a:cubicBezTo>
                  <a:cubicBezTo>
                    <a:pt x="4978" y="4644"/>
                    <a:pt x="4906" y="4561"/>
                    <a:pt x="4799" y="4561"/>
                  </a:cubicBezTo>
                  <a:lnTo>
                    <a:pt x="4239" y="4561"/>
                  </a:lnTo>
                  <a:cubicBezTo>
                    <a:pt x="3716" y="4561"/>
                    <a:pt x="3299" y="4144"/>
                    <a:pt x="3299" y="3632"/>
                  </a:cubicBezTo>
                  <a:cubicBezTo>
                    <a:pt x="3299" y="2930"/>
                    <a:pt x="2739" y="2358"/>
                    <a:pt x="2037" y="2358"/>
                  </a:cubicBezTo>
                  <a:lnTo>
                    <a:pt x="1441" y="2358"/>
                  </a:lnTo>
                  <a:cubicBezTo>
                    <a:pt x="834" y="2358"/>
                    <a:pt x="322" y="1858"/>
                    <a:pt x="322" y="1251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327;p104">
              <a:extLst>
                <a:ext uri="{FF2B5EF4-FFF2-40B4-BE49-F238E27FC236}">
                  <a16:creationId xmlns:a16="http://schemas.microsoft.com/office/drawing/2014/main" id="{D3131A7C-5B8C-46A2-5878-45B732CA343F}"/>
                </a:ext>
              </a:extLst>
            </p:cNvPr>
            <p:cNvSpPr/>
            <p:nvPr/>
          </p:nvSpPr>
          <p:spPr>
            <a:xfrm>
              <a:off x="4160812" y="3927174"/>
              <a:ext cx="155813" cy="149992"/>
            </a:xfrm>
            <a:custGeom>
              <a:avLst/>
              <a:gdLst/>
              <a:ahLst/>
              <a:cxnLst/>
              <a:rect l="l" t="t" r="r" b="b"/>
              <a:pathLst>
                <a:path w="4899" h="4716" extrusionOk="0">
                  <a:moveTo>
                    <a:pt x="3231" y="645"/>
                  </a:moveTo>
                  <a:lnTo>
                    <a:pt x="4124" y="1538"/>
                  </a:lnTo>
                  <a:lnTo>
                    <a:pt x="3838" y="1812"/>
                  </a:lnTo>
                  <a:lnTo>
                    <a:pt x="2945" y="919"/>
                  </a:lnTo>
                  <a:lnTo>
                    <a:pt x="3231" y="645"/>
                  </a:lnTo>
                  <a:close/>
                  <a:moveTo>
                    <a:pt x="2707" y="1157"/>
                  </a:moveTo>
                  <a:lnTo>
                    <a:pt x="3029" y="1491"/>
                  </a:lnTo>
                  <a:lnTo>
                    <a:pt x="1302" y="3217"/>
                  </a:lnTo>
                  <a:lnTo>
                    <a:pt x="981" y="2884"/>
                  </a:lnTo>
                  <a:lnTo>
                    <a:pt x="2707" y="1157"/>
                  </a:lnTo>
                  <a:close/>
                  <a:moveTo>
                    <a:pt x="814" y="3205"/>
                  </a:moveTo>
                  <a:lnTo>
                    <a:pt x="1564" y="3943"/>
                  </a:lnTo>
                  <a:lnTo>
                    <a:pt x="1064" y="4098"/>
                  </a:lnTo>
                  <a:cubicBezTo>
                    <a:pt x="993" y="3919"/>
                    <a:pt x="862" y="3765"/>
                    <a:pt x="671" y="3693"/>
                  </a:cubicBezTo>
                  <a:lnTo>
                    <a:pt x="814" y="3205"/>
                  </a:lnTo>
                  <a:close/>
                  <a:moveTo>
                    <a:pt x="552" y="4015"/>
                  </a:moveTo>
                  <a:cubicBezTo>
                    <a:pt x="624" y="4050"/>
                    <a:pt x="695" y="4122"/>
                    <a:pt x="731" y="4193"/>
                  </a:cubicBezTo>
                  <a:lnTo>
                    <a:pt x="469" y="4288"/>
                  </a:lnTo>
                  <a:lnTo>
                    <a:pt x="469" y="4288"/>
                  </a:lnTo>
                  <a:lnTo>
                    <a:pt x="552" y="4015"/>
                  </a:lnTo>
                  <a:close/>
                  <a:moveTo>
                    <a:pt x="3648" y="1"/>
                  </a:moveTo>
                  <a:cubicBezTo>
                    <a:pt x="3640" y="1"/>
                    <a:pt x="3632" y="1"/>
                    <a:pt x="3624" y="2"/>
                  </a:cubicBezTo>
                  <a:cubicBezTo>
                    <a:pt x="3148" y="86"/>
                    <a:pt x="3005" y="419"/>
                    <a:pt x="2588" y="788"/>
                  </a:cubicBezTo>
                  <a:cubicBezTo>
                    <a:pt x="2588" y="788"/>
                    <a:pt x="707" y="2669"/>
                    <a:pt x="683" y="2705"/>
                  </a:cubicBezTo>
                  <a:cubicBezTo>
                    <a:pt x="517" y="2812"/>
                    <a:pt x="445" y="3276"/>
                    <a:pt x="40" y="4491"/>
                  </a:cubicBezTo>
                  <a:cubicBezTo>
                    <a:pt x="0" y="4612"/>
                    <a:pt x="79" y="4716"/>
                    <a:pt x="191" y="4716"/>
                  </a:cubicBezTo>
                  <a:cubicBezTo>
                    <a:pt x="212" y="4716"/>
                    <a:pt x="233" y="4712"/>
                    <a:pt x="255" y="4705"/>
                  </a:cubicBezTo>
                  <a:lnTo>
                    <a:pt x="1743" y="4241"/>
                  </a:lnTo>
                  <a:cubicBezTo>
                    <a:pt x="2017" y="4158"/>
                    <a:pt x="2124" y="3979"/>
                    <a:pt x="2231" y="3896"/>
                  </a:cubicBezTo>
                  <a:cubicBezTo>
                    <a:pt x="2291" y="3836"/>
                    <a:pt x="2291" y="3717"/>
                    <a:pt x="2231" y="3657"/>
                  </a:cubicBezTo>
                  <a:cubicBezTo>
                    <a:pt x="2201" y="3628"/>
                    <a:pt x="2157" y="3613"/>
                    <a:pt x="2112" y="3613"/>
                  </a:cubicBezTo>
                  <a:cubicBezTo>
                    <a:pt x="2067" y="3613"/>
                    <a:pt x="2023" y="3628"/>
                    <a:pt x="1993" y="3657"/>
                  </a:cubicBezTo>
                  <a:lnTo>
                    <a:pt x="1874" y="3777"/>
                  </a:lnTo>
                  <a:lnTo>
                    <a:pt x="1541" y="3455"/>
                  </a:lnTo>
                  <a:lnTo>
                    <a:pt x="3267" y="1729"/>
                  </a:lnTo>
                  <a:lnTo>
                    <a:pt x="3600" y="2050"/>
                  </a:lnTo>
                  <a:lnTo>
                    <a:pt x="2469" y="3181"/>
                  </a:lnTo>
                  <a:cubicBezTo>
                    <a:pt x="2362" y="3288"/>
                    <a:pt x="2434" y="3467"/>
                    <a:pt x="2588" y="3467"/>
                  </a:cubicBezTo>
                  <a:cubicBezTo>
                    <a:pt x="2719" y="3467"/>
                    <a:pt x="2672" y="3419"/>
                    <a:pt x="3946" y="2169"/>
                  </a:cubicBezTo>
                  <a:lnTo>
                    <a:pt x="4458" y="1657"/>
                  </a:lnTo>
                  <a:cubicBezTo>
                    <a:pt x="4898" y="1240"/>
                    <a:pt x="4862" y="562"/>
                    <a:pt x="4398" y="193"/>
                  </a:cubicBezTo>
                  <a:cubicBezTo>
                    <a:pt x="4368" y="168"/>
                    <a:pt x="4332" y="156"/>
                    <a:pt x="4296" y="156"/>
                  </a:cubicBezTo>
                  <a:cubicBezTo>
                    <a:pt x="4246" y="156"/>
                    <a:pt x="4195" y="180"/>
                    <a:pt x="4160" y="228"/>
                  </a:cubicBezTo>
                  <a:cubicBezTo>
                    <a:pt x="4100" y="300"/>
                    <a:pt x="4124" y="407"/>
                    <a:pt x="4196" y="467"/>
                  </a:cubicBezTo>
                  <a:cubicBezTo>
                    <a:pt x="4339" y="586"/>
                    <a:pt x="4434" y="764"/>
                    <a:pt x="4434" y="955"/>
                  </a:cubicBezTo>
                  <a:cubicBezTo>
                    <a:pt x="4434" y="1074"/>
                    <a:pt x="4398" y="1181"/>
                    <a:pt x="4339" y="1264"/>
                  </a:cubicBezTo>
                  <a:lnTo>
                    <a:pt x="3481" y="407"/>
                  </a:lnTo>
                  <a:cubicBezTo>
                    <a:pt x="3541" y="371"/>
                    <a:pt x="3612" y="348"/>
                    <a:pt x="3684" y="324"/>
                  </a:cubicBezTo>
                  <a:cubicBezTo>
                    <a:pt x="3779" y="312"/>
                    <a:pt x="3838" y="228"/>
                    <a:pt x="3827" y="133"/>
                  </a:cubicBezTo>
                  <a:cubicBezTo>
                    <a:pt x="3805" y="57"/>
                    <a:pt x="3733" y="1"/>
                    <a:pt x="3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11254;p104">
            <a:extLst>
              <a:ext uri="{FF2B5EF4-FFF2-40B4-BE49-F238E27FC236}">
                <a16:creationId xmlns:a16="http://schemas.microsoft.com/office/drawing/2014/main" id="{AB022A0E-EBAE-AC9F-984C-5A79F993DC46}"/>
              </a:ext>
            </a:extLst>
          </p:cNvPr>
          <p:cNvGrpSpPr/>
          <p:nvPr/>
        </p:nvGrpSpPr>
        <p:grpSpPr>
          <a:xfrm>
            <a:off x="4343566" y="1928195"/>
            <a:ext cx="456866" cy="410137"/>
            <a:chOff x="3441065" y="4302505"/>
            <a:chExt cx="337069" cy="302593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258" name="Google Shape;11255;p104">
              <a:extLst>
                <a:ext uri="{FF2B5EF4-FFF2-40B4-BE49-F238E27FC236}">
                  <a16:creationId xmlns:a16="http://schemas.microsoft.com/office/drawing/2014/main" id="{ACD8466F-4375-FABB-CEB3-DDBB5DEACBF0}"/>
                </a:ext>
              </a:extLst>
            </p:cNvPr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256;p104">
              <a:extLst>
                <a:ext uri="{FF2B5EF4-FFF2-40B4-BE49-F238E27FC236}">
                  <a16:creationId xmlns:a16="http://schemas.microsoft.com/office/drawing/2014/main" id="{AB82979D-CBB9-634F-5290-6A3FC0197C18}"/>
                </a:ext>
              </a:extLst>
            </p:cNvPr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1257;p104">
              <a:extLst>
                <a:ext uri="{FF2B5EF4-FFF2-40B4-BE49-F238E27FC236}">
                  <a16:creationId xmlns:a16="http://schemas.microsoft.com/office/drawing/2014/main" id="{5D71C13A-B1F9-5580-67EE-C842A1147A85}"/>
                </a:ext>
              </a:extLst>
            </p:cNvPr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1258;p104">
              <a:extLst>
                <a:ext uri="{FF2B5EF4-FFF2-40B4-BE49-F238E27FC236}">
                  <a16:creationId xmlns:a16="http://schemas.microsoft.com/office/drawing/2014/main" id="{BAA5E547-0EE4-D496-AFB0-B1F365CD2667}"/>
                </a:ext>
              </a:extLst>
            </p:cNvPr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1259;p104">
              <a:extLst>
                <a:ext uri="{FF2B5EF4-FFF2-40B4-BE49-F238E27FC236}">
                  <a16:creationId xmlns:a16="http://schemas.microsoft.com/office/drawing/2014/main" id="{4A04C905-3450-565C-8B36-0934837BACBE}"/>
                </a:ext>
              </a:extLst>
            </p:cNvPr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1260;p104">
              <a:extLst>
                <a:ext uri="{FF2B5EF4-FFF2-40B4-BE49-F238E27FC236}">
                  <a16:creationId xmlns:a16="http://schemas.microsoft.com/office/drawing/2014/main" id="{1C268A7C-ADCD-E783-6D17-A79ECF68E622}"/>
                </a:ext>
              </a:extLst>
            </p:cNvPr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1261;p104">
              <a:extLst>
                <a:ext uri="{FF2B5EF4-FFF2-40B4-BE49-F238E27FC236}">
                  <a16:creationId xmlns:a16="http://schemas.microsoft.com/office/drawing/2014/main" id="{49B0D6EA-627A-311F-B5BC-3879BAB0F12C}"/>
                </a:ext>
              </a:extLst>
            </p:cNvPr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1262;p104">
              <a:extLst>
                <a:ext uri="{FF2B5EF4-FFF2-40B4-BE49-F238E27FC236}">
                  <a16:creationId xmlns:a16="http://schemas.microsoft.com/office/drawing/2014/main" id="{AF20B146-E8BC-6DD0-95A2-30A656E6943A}"/>
                </a:ext>
              </a:extLst>
            </p:cNvPr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1263;p104">
              <a:extLst>
                <a:ext uri="{FF2B5EF4-FFF2-40B4-BE49-F238E27FC236}">
                  <a16:creationId xmlns:a16="http://schemas.microsoft.com/office/drawing/2014/main" id="{2291E337-96E8-5BD6-BCDB-674D4E5CC0E5}"/>
                </a:ext>
              </a:extLst>
            </p:cNvPr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1264;p104">
              <a:extLst>
                <a:ext uri="{FF2B5EF4-FFF2-40B4-BE49-F238E27FC236}">
                  <a16:creationId xmlns:a16="http://schemas.microsoft.com/office/drawing/2014/main" id="{21C9A1DA-3B3B-8CF6-88AE-093EF9B0020C}"/>
                </a:ext>
              </a:extLst>
            </p:cNvPr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1265;p104">
              <a:extLst>
                <a:ext uri="{FF2B5EF4-FFF2-40B4-BE49-F238E27FC236}">
                  <a16:creationId xmlns:a16="http://schemas.microsoft.com/office/drawing/2014/main" id="{6EAF13ED-8D0E-5FF1-AFDB-0FA99F15B411}"/>
                </a:ext>
              </a:extLst>
            </p:cNvPr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1266;p104">
              <a:extLst>
                <a:ext uri="{FF2B5EF4-FFF2-40B4-BE49-F238E27FC236}">
                  <a16:creationId xmlns:a16="http://schemas.microsoft.com/office/drawing/2014/main" id="{C7A7B3F5-DF5C-5FC5-17B7-28006D557D37}"/>
                </a:ext>
              </a:extLst>
            </p:cNvPr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1267;p104">
              <a:extLst>
                <a:ext uri="{FF2B5EF4-FFF2-40B4-BE49-F238E27FC236}">
                  <a16:creationId xmlns:a16="http://schemas.microsoft.com/office/drawing/2014/main" id="{30BF2611-AFDA-1984-29D7-B8A3D971560D}"/>
                </a:ext>
              </a:extLst>
            </p:cNvPr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10443;p103">
            <a:extLst>
              <a:ext uri="{FF2B5EF4-FFF2-40B4-BE49-F238E27FC236}">
                <a16:creationId xmlns:a16="http://schemas.microsoft.com/office/drawing/2014/main" id="{670C1C30-FDFB-E959-C481-5858765F702F}"/>
              </a:ext>
            </a:extLst>
          </p:cNvPr>
          <p:cNvGrpSpPr/>
          <p:nvPr/>
        </p:nvGrpSpPr>
        <p:grpSpPr>
          <a:xfrm>
            <a:off x="7003735" y="1876415"/>
            <a:ext cx="502147" cy="454236"/>
            <a:chOff x="2633105" y="2431859"/>
            <a:chExt cx="363243" cy="32858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272" name="Google Shape;10444;p103">
              <a:extLst>
                <a:ext uri="{FF2B5EF4-FFF2-40B4-BE49-F238E27FC236}">
                  <a16:creationId xmlns:a16="http://schemas.microsoft.com/office/drawing/2014/main" id="{C29DF7C6-603B-B9E7-7E8D-02E3DA23DBB4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445;p103">
              <a:extLst>
                <a:ext uri="{FF2B5EF4-FFF2-40B4-BE49-F238E27FC236}">
                  <a16:creationId xmlns:a16="http://schemas.microsoft.com/office/drawing/2014/main" id="{A3605ECA-4E86-B18F-31B9-434647D83D01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446;p103">
              <a:extLst>
                <a:ext uri="{FF2B5EF4-FFF2-40B4-BE49-F238E27FC236}">
                  <a16:creationId xmlns:a16="http://schemas.microsoft.com/office/drawing/2014/main" id="{824B4236-11D7-C065-0A23-92B0E78FD1A7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447;p103">
              <a:extLst>
                <a:ext uri="{FF2B5EF4-FFF2-40B4-BE49-F238E27FC236}">
                  <a16:creationId xmlns:a16="http://schemas.microsoft.com/office/drawing/2014/main" id="{65839DF5-415E-3EE0-85EC-A9FCFBE3849D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448;p103">
              <a:extLst>
                <a:ext uri="{FF2B5EF4-FFF2-40B4-BE49-F238E27FC236}">
                  <a16:creationId xmlns:a16="http://schemas.microsoft.com/office/drawing/2014/main" id="{C057E918-FAB6-F06A-6AA7-7EF1D3BC0703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449;p103">
              <a:extLst>
                <a:ext uri="{FF2B5EF4-FFF2-40B4-BE49-F238E27FC236}">
                  <a16:creationId xmlns:a16="http://schemas.microsoft.com/office/drawing/2014/main" id="{FE12EDF2-8B7B-BFEF-80F6-6A63C3B0AA50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450;p103">
              <a:extLst>
                <a:ext uri="{FF2B5EF4-FFF2-40B4-BE49-F238E27FC236}">
                  <a16:creationId xmlns:a16="http://schemas.microsoft.com/office/drawing/2014/main" id="{615A6EAB-D249-61F8-C431-9F716B4E256A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451;p103">
              <a:extLst>
                <a:ext uri="{FF2B5EF4-FFF2-40B4-BE49-F238E27FC236}">
                  <a16:creationId xmlns:a16="http://schemas.microsoft.com/office/drawing/2014/main" id="{D9D17FF4-51AD-4C96-3AC1-1D1394690A66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1;p57">
            <a:extLst>
              <a:ext uri="{FF2B5EF4-FFF2-40B4-BE49-F238E27FC236}">
                <a16:creationId xmlns:a16="http://schemas.microsoft.com/office/drawing/2014/main" id="{1B2DEDE5-8CBE-08EF-F3B4-DF795BF82CCB}"/>
              </a:ext>
            </a:extLst>
          </p:cNvPr>
          <p:cNvSpPr txBox="1">
            <a:spLocks/>
          </p:cNvSpPr>
          <p:nvPr/>
        </p:nvSpPr>
        <p:spPr>
          <a:xfrm>
            <a:off x="720000" y="2533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/>
              <a:t>Deep Convolutional GAN</a:t>
            </a:r>
            <a:endParaRPr lang="en-US" sz="3200" dirty="0"/>
          </a:p>
        </p:txBody>
      </p:sp>
      <p:graphicFrame>
        <p:nvGraphicFramePr>
          <p:cNvPr id="3" name="Google Shape;197;p32">
            <a:extLst>
              <a:ext uri="{FF2B5EF4-FFF2-40B4-BE49-F238E27FC236}">
                <a16:creationId xmlns:a16="http://schemas.microsoft.com/office/drawing/2014/main" id="{AC8CC05E-E701-BE96-D540-9A690B59DD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697831"/>
              </p:ext>
            </p:extLst>
          </p:nvPr>
        </p:nvGraphicFramePr>
        <p:xfrm>
          <a:off x="1242218" y="1551808"/>
          <a:ext cx="6659564" cy="3001764"/>
        </p:xfrm>
        <a:graphic>
          <a:graphicData uri="http://schemas.openxmlformats.org/drawingml/2006/table">
            <a:tbl>
              <a:tblPr>
                <a:noFill/>
                <a:tableStyleId>{A4932836-40EE-4FA0-BC4E-34AE794F1D22}</a:tableStyleId>
              </a:tblPr>
              <a:tblGrid>
                <a:gridCol w="1658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val="2621068114"/>
                    </a:ext>
                  </a:extLst>
                </a:gridCol>
              </a:tblGrid>
              <a:tr h="747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특징</a:t>
                      </a:r>
                      <a:endParaRPr sz="1800" b="1" dirty="0">
                        <a:solidFill>
                          <a:schemeClr val="bg1">
                            <a:lumMod val="10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83004" marR="83004" marT="83004" marB="830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사용한 코드</a:t>
                      </a:r>
                      <a:endParaRPr kumimoji="0" lang="en-US" altLang="ko-KR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83004" marR="83004" marT="83004" marB="83004" anchor="ctr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800" b="1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설명</a:t>
                      </a:r>
                      <a:endParaRPr lang="en-US" altLang="ko-KR" sz="1800" b="1" dirty="0">
                        <a:solidFill>
                          <a:srgbClr val="191919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83004" marR="83004" marT="83004" marB="83004" anchor="ctr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Max Pooling To </a:t>
                      </a:r>
                      <a:r>
                        <a:rPr lang="en-US" altLang="ko-KR" sz="1100" b="1" dirty="0" err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Strided</a:t>
                      </a:r>
                      <a:r>
                        <a:rPr lang="en-US" altLang="ko-KR" sz="1100" b="1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Convolution</a:t>
                      </a:r>
                    </a:p>
                  </a:txBody>
                  <a:tcPr marL="83004" marR="83004" marT="83004" marB="830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4436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nn.conv2D()</a:t>
                      </a:r>
                    </a:p>
                  </a:txBody>
                  <a:tcPr marL="83004" marR="83004" marT="83004" marB="83004" anchor="ctr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300" dirty="0">
                          <a:solidFill>
                            <a:schemeClr val="accent3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이미지 픽셀을 주변 픽셀의 조합으로 대체</a:t>
                      </a:r>
                      <a:endParaRPr lang="en-US" altLang="ko-KR" sz="1300" dirty="0">
                        <a:solidFill>
                          <a:schemeClr val="accent3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83004" marR="83004" marT="83004" marB="83004" anchor="ctr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35687"/>
                  </a:ext>
                </a:extLst>
              </a:tr>
              <a:tr h="747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Eliminate Fully-Connected Layers</a:t>
                      </a:r>
                      <a:endParaRPr sz="1100" b="1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83004" marR="83004" marT="83004" marB="830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b="1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Eliminate Fully-Connected Layers in</a:t>
                      </a:r>
                      <a:r>
                        <a:rPr lang="ko-KR" altLang="en-US" sz="1300" b="1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Generator</a:t>
                      </a:r>
                    </a:p>
                  </a:txBody>
                  <a:tcPr marL="83004" marR="83004" marT="83004" marB="83004" anchor="ctr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300" dirty="0">
                          <a:solidFill>
                            <a:schemeClr val="accent3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output</a:t>
                      </a:r>
                      <a:r>
                        <a:rPr lang="ko-KR" altLang="en-US" sz="1300" dirty="0">
                          <a:solidFill>
                            <a:schemeClr val="accent3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결과를 판단하는 마지막 </a:t>
                      </a:r>
                      <a:r>
                        <a:rPr lang="en-US" altLang="ko-KR" sz="1300" dirty="0" err="1">
                          <a:solidFill>
                            <a:schemeClr val="accent3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softmaxlayer</a:t>
                      </a:r>
                      <a:r>
                        <a:rPr lang="ko-KR" altLang="en-US" sz="1300" dirty="0">
                          <a:solidFill>
                            <a:schemeClr val="accent3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를 제외하고는 </a:t>
                      </a:r>
                      <a:r>
                        <a:rPr lang="en-US" altLang="ko-KR" sz="1300" dirty="0">
                          <a:solidFill>
                            <a:schemeClr val="accent3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FC layers</a:t>
                      </a:r>
                      <a:r>
                        <a:rPr lang="ko-KR" altLang="en-US" sz="1300" dirty="0">
                          <a:solidFill>
                            <a:schemeClr val="accent3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를 전부 제외</a:t>
                      </a:r>
                      <a:endParaRPr sz="1300" dirty="0">
                        <a:solidFill>
                          <a:schemeClr val="accent3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83004" marR="83004" marT="83004" marB="83004" anchor="ctr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4436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Batch-Normalization</a:t>
                      </a:r>
                      <a:endParaRPr lang="en" sz="1100" b="1" dirty="0">
                        <a:solidFill>
                          <a:schemeClr val="accent3"/>
                        </a:solidFill>
                        <a:uFill>
                          <a:noFill/>
                        </a:uFill>
                        <a:latin typeface="Montserrat"/>
                        <a:ea typeface="Montserrat"/>
                        <a:cs typeface="Montserrat"/>
                        <a:sym typeface="Montserrat"/>
                        <a:hlinkClick r:id="" action="ppaction://noaction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83004" marR="83004" marT="83004" marB="8300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5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334436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BatchNormalization</a:t>
                      </a:r>
                      <a:r>
                        <a:rPr kumimoji="0" lang="en-US" altLang="ko-KR" sz="1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4436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()</a:t>
                      </a:r>
                    </a:p>
                  </a:txBody>
                  <a:tcPr marL="83004" marR="83004" marT="83004" marB="83004" anchor="ctr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1300" dirty="0">
                          <a:solidFill>
                            <a:schemeClr val="accent3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신경망 안에 포함되어 학습 시 평균과 분산을 조정하는 과정 </a:t>
                      </a:r>
                      <a:endParaRPr lang="en-US" altLang="ko-KR" sz="1300" dirty="0">
                        <a:solidFill>
                          <a:schemeClr val="accent3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83004" marR="83004" marT="83004" marB="83004" anchor="ctr">
                    <a:lnL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5D07E31-E884-3708-4E47-606B1B60517D}"/>
              </a:ext>
            </a:extLst>
          </p:cNvPr>
          <p:cNvSpPr txBox="1"/>
          <p:nvPr/>
        </p:nvSpPr>
        <p:spPr>
          <a:xfrm>
            <a:off x="1842247" y="991189"/>
            <a:ext cx="5459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matic SC" panose="00000500000000000000" pitchFamily="2" charset="-79"/>
              </a:rPr>
              <a:t>생성자</a:t>
            </a:r>
            <a:r>
              <a:rPr lang="en-US" altLang="ko-KR" b="1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matic SC" panose="00000500000000000000" pitchFamily="2" charset="-79"/>
              </a:rPr>
              <a:t>, </a:t>
            </a:r>
            <a:r>
              <a:rPr lang="ko-KR" altLang="en-US" b="1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matic SC" panose="00000500000000000000" pitchFamily="2" charset="-79"/>
              </a:rPr>
              <a:t>판별자의 신경망을 가지고 진짜 같은 가짜를 만들어 냄</a:t>
            </a:r>
            <a:endParaRPr lang="en-US" altLang="ko-KR" b="1" dirty="0">
              <a:solidFill>
                <a:schemeClr val="accent3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404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21;p57">
            <a:extLst>
              <a:ext uri="{FF2B5EF4-FFF2-40B4-BE49-F238E27FC236}">
                <a16:creationId xmlns:a16="http://schemas.microsoft.com/office/drawing/2014/main" id="{84541A07-C1EF-C306-B377-F906A627EAF9}"/>
              </a:ext>
            </a:extLst>
          </p:cNvPr>
          <p:cNvSpPr txBox="1">
            <a:spLocks/>
          </p:cNvSpPr>
          <p:nvPr/>
        </p:nvSpPr>
        <p:spPr>
          <a:xfrm>
            <a:off x="720000" y="2735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/>
              <a:t> Result</a:t>
            </a:r>
          </a:p>
        </p:txBody>
      </p:sp>
      <p:pic>
        <p:nvPicPr>
          <p:cNvPr id="13" name="그림 12" descr="녹색, 흐림이(가) 표시된 사진&#10;&#10;자동 생성된 설명">
            <a:extLst>
              <a:ext uri="{FF2B5EF4-FFF2-40B4-BE49-F238E27FC236}">
                <a16:creationId xmlns:a16="http://schemas.microsoft.com/office/drawing/2014/main" id="{AD6D6584-80F9-0447-7B16-14EE1BF8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04950"/>
            <a:ext cx="2133600" cy="213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75968-2651-15D7-E972-40D22AEB373C}"/>
              </a:ext>
            </a:extLst>
          </p:cNvPr>
          <p:cNvSpPr txBox="1"/>
          <p:nvPr/>
        </p:nvSpPr>
        <p:spPr>
          <a:xfrm>
            <a:off x="1307726" y="3651629"/>
            <a:ext cx="2185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DCGAN</a:t>
            </a:r>
            <a:r>
              <a:rPr lang="ko-KR" altLang="en-US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결과물 중 하나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72A401-7B0C-61B8-AB5A-BEA8C56F18C5}"/>
              </a:ext>
            </a:extLst>
          </p:cNvPr>
          <p:cNvSpPr txBox="1"/>
          <p:nvPr/>
        </p:nvSpPr>
        <p:spPr>
          <a:xfrm>
            <a:off x="3650876" y="2046991"/>
            <a:ext cx="5237630" cy="104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Montserrat SemiBold" panose="020B0604020202020204" pitchFamily="2" charset="0"/>
                <a:ea typeface="KoPub돋움체 Bold" panose="02020603020101020101" pitchFamily="18" charset="-127"/>
              </a:rPr>
              <a:t>            </a:t>
            </a:r>
            <a:r>
              <a:rPr lang="ko-KR" altLang="en-US" sz="2400" dirty="0">
                <a:solidFill>
                  <a:schemeClr val="accent3"/>
                </a:solidFill>
                <a:latin typeface="Montserrat SemiBold" panose="020B0604020202020204" pitchFamily="2" charset="0"/>
                <a:ea typeface="KoPub돋움체 Bold" panose="02020603020101020101" pitchFamily="18" charset="-127"/>
              </a:rPr>
              <a:t>사진의 노이즈가 강하고 기존 이미지와의 차이가 너무 심해 사용불가능</a:t>
            </a:r>
            <a:endParaRPr lang="en-US" altLang="ko-KR" sz="1800" dirty="0">
              <a:solidFill>
                <a:schemeClr val="accent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ko-KR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18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0AAC7AE-102C-96BA-30AD-FD2F68992778}"/>
              </a:ext>
            </a:extLst>
          </p:cNvPr>
          <p:cNvSpPr/>
          <p:nvPr/>
        </p:nvSpPr>
        <p:spPr>
          <a:xfrm>
            <a:off x="1613648" y="3406173"/>
            <a:ext cx="2884394" cy="14993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783340-6DB6-9999-FABB-1B2F4C5AA9ED}"/>
              </a:ext>
            </a:extLst>
          </p:cNvPr>
          <p:cNvSpPr/>
          <p:nvPr/>
        </p:nvSpPr>
        <p:spPr>
          <a:xfrm>
            <a:off x="6568888" y="1149724"/>
            <a:ext cx="1741394" cy="174139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421;p57">
            <a:extLst>
              <a:ext uri="{FF2B5EF4-FFF2-40B4-BE49-F238E27FC236}">
                <a16:creationId xmlns:a16="http://schemas.microsoft.com/office/drawing/2014/main" id="{8AE915FD-F378-62A4-466D-456DE048CB8C}"/>
              </a:ext>
            </a:extLst>
          </p:cNvPr>
          <p:cNvSpPr txBox="1">
            <a:spLocks/>
          </p:cNvSpPr>
          <p:nvPr/>
        </p:nvSpPr>
        <p:spPr>
          <a:xfrm>
            <a:off x="720000" y="2533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 err="1"/>
              <a:t>Augmantation</a:t>
            </a:r>
            <a:endParaRPr lang="en-US" altLang="ko-KR" sz="3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9A3B5A0-9C6F-65A6-A06B-F69B6A805CBC}"/>
              </a:ext>
            </a:extLst>
          </p:cNvPr>
          <p:cNvSpPr/>
          <p:nvPr/>
        </p:nvSpPr>
        <p:spPr>
          <a:xfrm>
            <a:off x="833718" y="1931187"/>
            <a:ext cx="1135856" cy="11358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oogle Shape;10546;p103">
            <a:extLst>
              <a:ext uri="{FF2B5EF4-FFF2-40B4-BE49-F238E27FC236}">
                <a16:creationId xmlns:a16="http://schemas.microsoft.com/office/drawing/2014/main" id="{EC2B8FCB-629C-37C7-297D-8D9C039C2CB0}"/>
              </a:ext>
            </a:extLst>
          </p:cNvPr>
          <p:cNvGrpSpPr/>
          <p:nvPr/>
        </p:nvGrpSpPr>
        <p:grpSpPr>
          <a:xfrm>
            <a:off x="1142902" y="2239242"/>
            <a:ext cx="517488" cy="519745"/>
            <a:chOff x="2185372" y="1957799"/>
            <a:chExt cx="366664" cy="366981"/>
          </a:xfrm>
        </p:grpSpPr>
        <p:sp>
          <p:nvSpPr>
            <p:cNvPr id="10" name="Google Shape;10547;p103">
              <a:extLst>
                <a:ext uri="{FF2B5EF4-FFF2-40B4-BE49-F238E27FC236}">
                  <a16:creationId xmlns:a16="http://schemas.microsoft.com/office/drawing/2014/main" id="{E0692EE5-F90B-9D98-06C2-25A081C819D3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48;p103">
              <a:extLst>
                <a:ext uri="{FF2B5EF4-FFF2-40B4-BE49-F238E27FC236}">
                  <a16:creationId xmlns:a16="http://schemas.microsoft.com/office/drawing/2014/main" id="{E830675F-5DE9-BBDA-5BBA-12EE8DE73EF1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49;p103">
              <a:extLst>
                <a:ext uri="{FF2B5EF4-FFF2-40B4-BE49-F238E27FC236}">
                  <a16:creationId xmlns:a16="http://schemas.microsoft.com/office/drawing/2014/main" id="{89CB025D-8F0A-0D4C-CA2D-8538F48C6586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550;p103">
              <a:extLst>
                <a:ext uri="{FF2B5EF4-FFF2-40B4-BE49-F238E27FC236}">
                  <a16:creationId xmlns:a16="http://schemas.microsoft.com/office/drawing/2014/main" id="{01471955-4B90-C8AD-98F3-B62108A5FC02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51;p103">
              <a:extLst>
                <a:ext uri="{FF2B5EF4-FFF2-40B4-BE49-F238E27FC236}">
                  <a16:creationId xmlns:a16="http://schemas.microsoft.com/office/drawing/2014/main" id="{40AE9487-738B-6127-EEFB-B14F8D23FD0F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552;p103">
              <a:extLst>
                <a:ext uri="{FF2B5EF4-FFF2-40B4-BE49-F238E27FC236}">
                  <a16:creationId xmlns:a16="http://schemas.microsoft.com/office/drawing/2014/main" id="{59AF0EC6-6AED-7ACA-B85F-36073B203999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553;p103">
              <a:extLst>
                <a:ext uri="{FF2B5EF4-FFF2-40B4-BE49-F238E27FC236}">
                  <a16:creationId xmlns:a16="http://schemas.microsoft.com/office/drawing/2014/main" id="{2F3A4311-60D8-26A7-2061-A7F6760894D0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54;p103">
              <a:extLst>
                <a:ext uri="{FF2B5EF4-FFF2-40B4-BE49-F238E27FC236}">
                  <a16:creationId xmlns:a16="http://schemas.microsoft.com/office/drawing/2014/main" id="{F32F4BEA-05E4-83CD-D6F7-4C409DCB9F6A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343D6300-4BA2-09F4-FAD2-17A80CB58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9969" y="1743078"/>
            <a:ext cx="6167656" cy="1663095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새로운 훈련 데이터를 확보하기 위해 이미지를 상하좌우로 뒤집거나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pPr marL="114300" indent="0" algn="l">
              <a:lnSpc>
                <a:spcPct val="150000"/>
              </a:lnSpc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자르는 등의 방법으로 노이즈를 주어 새로운 이미지 데이터를 확보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인식의 정확도를 높이고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과적합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문제를 개선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6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3;p57">
            <a:extLst>
              <a:ext uri="{FF2B5EF4-FFF2-40B4-BE49-F238E27FC236}">
                <a16:creationId xmlns:a16="http://schemas.microsoft.com/office/drawing/2014/main" id="{E368973F-2ECD-3969-6490-C0825A3530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417" y="3300653"/>
            <a:ext cx="2863641" cy="920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Transforms.RandomRotation</a:t>
            </a:r>
            <a:r>
              <a:rPr lang="en-US" sz="1600" b="1" dirty="0"/>
              <a:t>()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주어진 각도에 따라 랜덤하게 회전시킨다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en-US" sz="15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lvl="1" indent="0">
              <a:lnSpc>
                <a:spcPct val="150000"/>
              </a:lnSpc>
            </a:pPr>
            <a:endParaRPr sz="1500" b="1" dirty="0"/>
          </a:p>
        </p:txBody>
      </p:sp>
      <p:sp>
        <p:nvSpPr>
          <p:cNvPr id="4" name="Google Shape;423;p57">
            <a:extLst>
              <a:ext uri="{FF2B5EF4-FFF2-40B4-BE49-F238E27FC236}">
                <a16:creationId xmlns:a16="http://schemas.microsoft.com/office/drawing/2014/main" id="{3178BE23-7A06-4B49-0AE3-EF4806107BE7}"/>
              </a:ext>
            </a:extLst>
          </p:cNvPr>
          <p:cNvSpPr txBox="1">
            <a:spLocks/>
          </p:cNvSpPr>
          <p:nvPr/>
        </p:nvSpPr>
        <p:spPr>
          <a:xfrm>
            <a:off x="3063380" y="3306777"/>
            <a:ext cx="2954486" cy="113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5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Transforms. </a:t>
            </a:r>
            <a:r>
              <a:rPr lang="en-US" altLang="ko-KR" sz="1600" b="1" dirty="0" err="1"/>
              <a:t>RandomHorizontalFLip</a:t>
            </a:r>
            <a:r>
              <a:rPr lang="en-US" altLang="ko-KR" sz="1600" b="1" dirty="0"/>
              <a:t>()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랜덤으로 수평으로 뒤집는다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lvl="1" indent="0" algn="just">
              <a:lnSpc>
                <a:spcPct val="150000"/>
              </a:lnSpc>
            </a:pPr>
            <a:endParaRPr lang="ko-KR" altLang="en-US" sz="1500" b="1" dirty="0"/>
          </a:p>
          <a:p>
            <a:pPr marL="457200" lvl="1" indent="0">
              <a:lnSpc>
                <a:spcPct val="150000"/>
              </a:lnSpc>
            </a:pPr>
            <a:endParaRPr lang="ko-KR" altLang="en-US" sz="1500" b="1" dirty="0"/>
          </a:p>
        </p:txBody>
      </p:sp>
      <p:sp>
        <p:nvSpPr>
          <p:cNvPr id="6" name="Google Shape;421;p57">
            <a:extLst>
              <a:ext uri="{FF2B5EF4-FFF2-40B4-BE49-F238E27FC236}">
                <a16:creationId xmlns:a16="http://schemas.microsoft.com/office/drawing/2014/main" id="{9834EC51-6FF5-21D2-2054-97C5AFBE9D15}"/>
              </a:ext>
            </a:extLst>
          </p:cNvPr>
          <p:cNvSpPr txBox="1">
            <a:spLocks/>
          </p:cNvSpPr>
          <p:nvPr/>
        </p:nvSpPr>
        <p:spPr>
          <a:xfrm>
            <a:off x="720000" y="2533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/>
              <a:t>Code (with</a:t>
            </a:r>
            <a:r>
              <a:rPr lang="ko-KR" altLang="en-US" sz="3200" dirty="0"/>
              <a:t> </a:t>
            </a:r>
            <a:r>
              <a:rPr lang="en-US" altLang="ko-KR" sz="3200" dirty="0"/>
              <a:t>Data</a:t>
            </a:r>
            <a:r>
              <a:rPr lang="ko-KR" altLang="en-US" sz="3200" dirty="0"/>
              <a:t> </a:t>
            </a:r>
            <a:r>
              <a:rPr lang="en-US" altLang="ko-KR" sz="3200" dirty="0"/>
              <a:t>Processing)</a:t>
            </a:r>
            <a:endParaRPr lang="en-US" sz="32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30AB9E-553D-C9B8-E6A4-BBECFB8E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39" y="1025230"/>
            <a:ext cx="5335121" cy="2118980"/>
          </a:xfrm>
          <a:prstGeom prst="rect">
            <a:avLst/>
          </a:prstGeom>
        </p:spPr>
      </p:pic>
      <p:sp>
        <p:nvSpPr>
          <p:cNvPr id="3" name="Google Shape;423;p57">
            <a:extLst>
              <a:ext uri="{FF2B5EF4-FFF2-40B4-BE49-F238E27FC236}">
                <a16:creationId xmlns:a16="http://schemas.microsoft.com/office/drawing/2014/main" id="{F3133A82-D424-11D1-D706-B77FA3FFFECC}"/>
              </a:ext>
            </a:extLst>
          </p:cNvPr>
          <p:cNvSpPr txBox="1">
            <a:spLocks/>
          </p:cNvSpPr>
          <p:nvPr/>
        </p:nvSpPr>
        <p:spPr>
          <a:xfrm>
            <a:off x="5921187" y="3300653"/>
            <a:ext cx="2954486" cy="113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5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해당 모델의 </a:t>
            </a:r>
            <a:r>
              <a:rPr lang="en-US" altLang="ko-KR" sz="1600" b="1" dirty="0"/>
              <a:t>recommend input size</a:t>
            </a:r>
            <a:r>
              <a:rPr lang="ko-KR" altLang="en-US" sz="16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300 * 300 </a:t>
            </a:r>
            <a:r>
              <a:rPr lang="ko-KR" altLang="en-US" sz="16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이므로 해당 이미지로 </a:t>
            </a:r>
            <a:r>
              <a:rPr lang="en-US" altLang="ko-KR" sz="1600" b="1" dirty="0"/>
              <a:t>resize </a:t>
            </a:r>
            <a:r>
              <a:rPr lang="ko-KR" altLang="en-US" sz="16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 </a:t>
            </a:r>
            <a:r>
              <a:rPr lang="ko-KR" altLang="en-US" sz="16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</a:t>
            </a:r>
            <a:r>
              <a:rPr lang="ko-KR" altLang="en-US" sz="16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 marL="457200" lvl="1" indent="0" algn="just">
              <a:lnSpc>
                <a:spcPct val="150000"/>
              </a:lnSpc>
            </a:pPr>
            <a:endParaRPr lang="ko-KR" altLang="en-US" sz="1500" b="1" dirty="0"/>
          </a:p>
          <a:p>
            <a:pPr marL="457200" lvl="1" indent="0">
              <a:lnSpc>
                <a:spcPct val="150000"/>
              </a:lnSpc>
            </a:pP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64827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0AAC7AE-102C-96BA-30AD-FD2F68992778}"/>
              </a:ext>
            </a:extLst>
          </p:cNvPr>
          <p:cNvSpPr/>
          <p:nvPr/>
        </p:nvSpPr>
        <p:spPr>
          <a:xfrm>
            <a:off x="1613648" y="3406173"/>
            <a:ext cx="2884394" cy="14993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783340-6DB6-9999-FABB-1B2F4C5AA9ED}"/>
              </a:ext>
            </a:extLst>
          </p:cNvPr>
          <p:cNvSpPr/>
          <p:nvPr/>
        </p:nvSpPr>
        <p:spPr>
          <a:xfrm>
            <a:off x="6568888" y="1149724"/>
            <a:ext cx="1741394" cy="1741394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Google Shape;581;p70"/>
          <p:cNvSpPr txBox="1">
            <a:spLocks noGrp="1"/>
          </p:cNvSpPr>
          <p:nvPr>
            <p:ph type="subTitle" idx="1"/>
          </p:nvPr>
        </p:nvSpPr>
        <p:spPr>
          <a:xfrm>
            <a:off x="4397081" y="1798612"/>
            <a:ext cx="3039563" cy="1092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정확도를 </a:t>
            </a:r>
            <a:r>
              <a:rPr lang="en-US" altLang="ko-KR" sz="1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95.19%</a:t>
            </a:r>
            <a:r>
              <a:rPr lang="ko-KR" altLang="en-US" sz="1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까지 올려 최고 모델 성능의 정확도를 넘김</a:t>
            </a:r>
            <a:endParaRPr sz="1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06B56CE0-6A90-3503-4DDD-E3715474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56" y="1100333"/>
            <a:ext cx="2390980" cy="3581570"/>
          </a:xfrm>
          <a:prstGeom prst="rect">
            <a:avLst/>
          </a:prstGeom>
        </p:spPr>
      </p:pic>
      <p:sp>
        <p:nvSpPr>
          <p:cNvPr id="5" name="Google Shape;421;p57">
            <a:extLst>
              <a:ext uri="{FF2B5EF4-FFF2-40B4-BE49-F238E27FC236}">
                <a16:creationId xmlns:a16="http://schemas.microsoft.com/office/drawing/2014/main" id="{8AE915FD-F378-62A4-466D-456DE048CB8C}"/>
              </a:ext>
            </a:extLst>
          </p:cNvPr>
          <p:cNvSpPr txBox="1">
            <a:spLocks/>
          </p:cNvSpPr>
          <p:nvPr/>
        </p:nvSpPr>
        <p:spPr>
          <a:xfrm>
            <a:off x="720000" y="2533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/>
              <a:t>Result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B2C5E499-C658-3511-D9F2-17CCCB1EE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096085"/>
              </p:ext>
            </p:extLst>
          </p:nvPr>
        </p:nvGraphicFramePr>
        <p:xfrm>
          <a:off x="900125" y="1569292"/>
          <a:ext cx="3295507" cy="2321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B3330B64-22FE-E1F3-F1F8-CE832E45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83" y="185454"/>
            <a:ext cx="5026710" cy="632693"/>
          </a:xfrm>
        </p:spPr>
        <p:txBody>
          <a:bodyPr/>
          <a:lstStyle/>
          <a:p>
            <a:pPr algn="l"/>
            <a:r>
              <a:rPr lang="en-US" altLang="ko-KR" sz="3200" b="1" dirty="0"/>
              <a:t>Compare Analysis</a:t>
            </a:r>
            <a:endParaRPr lang="ko-KR" altLang="en-US" sz="32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D97CA5-0DA2-4AFC-077B-1EF01161993E}"/>
              </a:ext>
            </a:extLst>
          </p:cNvPr>
          <p:cNvGrpSpPr/>
          <p:nvPr/>
        </p:nvGrpSpPr>
        <p:grpSpPr>
          <a:xfrm>
            <a:off x="4979330" y="1017163"/>
            <a:ext cx="2773348" cy="693000"/>
            <a:chOff x="3324324" y="2209427"/>
            <a:chExt cx="2773348" cy="693000"/>
          </a:xfrm>
        </p:grpSpPr>
        <p:sp>
          <p:nvSpPr>
            <p:cNvPr id="14" name="Google Shape;541;p65">
              <a:extLst>
                <a:ext uri="{FF2B5EF4-FFF2-40B4-BE49-F238E27FC236}">
                  <a16:creationId xmlns:a16="http://schemas.microsoft.com/office/drawing/2014/main" id="{06B86F5C-7E68-FEA5-BBE8-1954E59090E5}"/>
                </a:ext>
              </a:extLst>
            </p:cNvPr>
            <p:cNvSpPr txBox="1"/>
            <p:nvPr/>
          </p:nvSpPr>
          <p:spPr>
            <a:xfrm>
              <a:off x="3324324" y="2209427"/>
              <a:ext cx="2773348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 err="1">
                  <a:solidFill>
                    <a:schemeClr val="accent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Efficientnet</a:t>
              </a:r>
              <a:endParaRPr sz="2800" dirty="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5" name="Google Shape;545;p65">
              <a:extLst>
                <a:ext uri="{FF2B5EF4-FFF2-40B4-BE49-F238E27FC236}">
                  <a16:creationId xmlns:a16="http://schemas.microsoft.com/office/drawing/2014/main" id="{5082BE54-0AB1-BDBB-397C-D07594E588D1}"/>
                </a:ext>
              </a:extLst>
            </p:cNvPr>
            <p:cNvSpPr txBox="1"/>
            <p:nvPr/>
          </p:nvSpPr>
          <p:spPr>
            <a:xfrm>
              <a:off x="3782763" y="2555927"/>
              <a:ext cx="1856471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94.69%</a:t>
              </a:r>
              <a:endParaRPr sz="28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3ED182-1D95-7827-ED8D-410FC1EA7974}"/>
              </a:ext>
            </a:extLst>
          </p:cNvPr>
          <p:cNvGrpSpPr/>
          <p:nvPr/>
        </p:nvGrpSpPr>
        <p:grpSpPr>
          <a:xfrm>
            <a:off x="5184434" y="3599389"/>
            <a:ext cx="2512091" cy="693000"/>
            <a:chOff x="6343151" y="2225250"/>
            <a:chExt cx="2512091" cy="693000"/>
          </a:xfrm>
        </p:grpSpPr>
        <p:sp>
          <p:nvSpPr>
            <p:cNvPr id="16" name="Google Shape;541;p65">
              <a:extLst>
                <a:ext uri="{FF2B5EF4-FFF2-40B4-BE49-F238E27FC236}">
                  <a16:creationId xmlns:a16="http://schemas.microsoft.com/office/drawing/2014/main" id="{385EFFF6-84C7-DC41-13EF-8E1E2932809B}"/>
                </a:ext>
              </a:extLst>
            </p:cNvPr>
            <p:cNvSpPr txBox="1"/>
            <p:nvPr/>
          </p:nvSpPr>
          <p:spPr>
            <a:xfrm>
              <a:off x="6343151" y="2225250"/>
              <a:ext cx="2512091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 err="1">
                  <a:solidFill>
                    <a:schemeClr val="accent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Efficientnet</a:t>
              </a:r>
              <a:endParaRPr sz="2800" dirty="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7" name="Google Shape;545;p65">
              <a:extLst>
                <a:ext uri="{FF2B5EF4-FFF2-40B4-BE49-F238E27FC236}">
                  <a16:creationId xmlns:a16="http://schemas.microsoft.com/office/drawing/2014/main" id="{4DC2D4A5-731B-F538-2FBA-EA8B8AA189CA}"/>
                </a:ext>
              </a:extLst>
            </p:cNvPr>
            <p:cNvSpPr txBox="1"/>
            <p:nvPr/>
          </p:nvSpPr>
          <p:spPr>
            <a:xfrm>
              <a:off x="6722524" y="2571750"/>
              <a:ext cx="1753344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95.19%</a:t>
              </a:r>
              <a:endParaRPr sz="28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21" name="Google Shape;545;p65">
            <a:extLst>
              <a:ext uri="{FF2B5EF4-FFF2-40B4-BE49-F238E27FC236}">
                <a16:creationId xmlns:a16="http://schemas.microsoft.com/office/drawing/2014/main" id="{3377A362-777B-2CF5-36D8-4C192EFCB4DE}"/>
              </a:ext>
            </a:extLst>
          </p:cNvPr>
          <p:cNvSpPr txBox="1"/>
          <p:nvPr/>
        </p:nvSpPr>
        <p:spPr>
          <a:xfrm>
            <a:off x="4125905" y="2339070"/>
            <a:ext cx="2363136" cy="74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Montserrat Medium" panose="00000600000000000000" pitchFamily="2" charset="0"/>
                <a:ea typeface="Montserrat ExtraBold"/>
                <a:cs typeface="Montserrat ExtraBold"/>
                <a:sym typeface="Montserrat ExtraBold"/>
              </a:rPr>
              <a:t>Image </a:t>
            </a:r>
            <a:r>
              <a:rPr lang="en-US" sz="1800" b="1" dirty="0" err="1">
                <a:solidFill>
                  <a:schemeClr val="dk2"/>
                </a:solidFill>
                <a:latin typeface="Montserrat Medium" panose="00000600000000000000" pitchFamily="2" charset="0"/>
                <a:ea typeface="Montserrat ExtraBold"/>
                <a:cs typeface="Montserrat ExtraBold"/>
                <a:sym typeface="Montserrat ExtraBold"/>
              </a:rPr>
              <a:t>Augmantation</a:t>
            </a:r>
            <a:endParaRPr sz="1800" b="1" dirty="0">
              <a:solidFill>
                <a:schemeClr val="dk2"/>
              </a:solidFill>
              <a:latin typeface="Montserrat Medium" panose="00000600000000000000" pitchFamily="2" charset="0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173CC31-CB70-1F02-B1FA-0C8AF8E2A603}"/>
              </a:ext>
            </a:extLst>
          </p:cNvPr>
          <p:cNvSpPr/>
          <p:nvPr/>
        </p:nvSpPr>
        <p:spPr>
          <a:xfrm rot="5400000">
            <a:off x="6137033" y="1974923"/>
            <a:ext cx="457939" cy="38553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5C968A0-F6B0-CE84-E800-24E0081D710C}"/>
              </a:ext>
            </a:extLst>
          </p:cNvPr>
          <p:cNvSpPr/>
          <p:nvPr/>
        </p:nvSpPr>
        <p:spPr>
          <a:xfrm rot="5400000">
            <a:off x="6137032" y="3151541"/>
            <a:ext cx="457939" cy="38553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545;p65">
            <a:extLst>
              <a:ext uri="{FF2B5EF4-FFF2-40B4-BE49-F238E27FC236}">
                <a16:creationId xmlns:a16="http://schemas.microsoft.com/office/drawing/2014/main" id="{B6019F3A-BF00-5CA1-BED7-9910C4D58A42}"/>
              </a:ext>
            </a:extLst>
          </p:cNvPr>
          <p:cNvSpPr txBox="1"/>
          <p:nvPr/>
        </p:nvSpPr>
        <p:spPr>
          <a:xfrm>
            <a:off x="6112672" y="2334977"/>
            <a:ext cx="2363136" cy="74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Montserrat Medium" panose="00000600000000000000" pitchFamily="2" charset="0"/>
                <a:ea typeface="Montserrat ExtraBold"/>
                <a:cs typeface="Montserrat ExtraBold"/>
                <a:sym typeface="Montserrat ExtraBold"/>
              </a:rPr>
              <a:t>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Montserrat Medium" panose="00000600000000000000" pitchFamily="2" charset="0"/>
                <a:ea typeface="Montserrat ExtraBold"/>
                <a:cs typeface="Montserrat ExtraBold"/>
                <a:sym typeface="Montserrat ExtraBold"/>
              </a:rPr>
              <a:t>Processing</a:t>
            </a:r>
            <a:endParaRPr sz="1800" b="1" dirty="0">
              <a:solidFill>
                <a:schemeClr val="dk2"/>
              </a:solidFill>
              <a:latin typeface="Montserrat Medium" panose="00000600000000000000" pitchFamily="2" charset="0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1FB90-62A7-449D-1164-561858586B29}"/>
              </a:ext>
            </a:extLst>
          </p:cNvPr>
          <p:cNvSpPr txBox="1"/>
          <p:nvPr/>
        </p:nvSpPr>
        <p:spPr>
          <a:xfrm>
            <a:off x="6222837" y="2617560"/>
            <a:ext cx="26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endParaRPr lang="ko-KR" altLang="en-US" dirty="0">
              <a:solidFill>
                <a:schemeClr val="accent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27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720000" y="2533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Verification</a:t>
            </a:r>
            <a:br>
              <a:rPr lang="en-US" sz="3200" dirty="0"/>
            </a:br>
            <a:endParaRPr sz="3200" dirty="0"/>
          </a:p>
        </p:txBody>
      </p:sp>
      <p:graphicFrame>
        <p:nvGraphicFramePr>
          <p:cNvPr id="11" name="Google Shape;7567;p97">
            <a:extLst>
              <a:ext uri="{FF2B5EF4-FFF2-40B4-BE49-F238E27FC236}">
                <a16:creationId xmlns:a16="http://schemas.microsoft.com/office/drawing/2014/main" id="{CF57EFC0-0F82-4751-8B37-6021EBF23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914993"/>
              </p:ext>
            </p:extLst>
          </p:nvPr>
        </p:nvGraphicFramePr>
        <p:xfrm>
          <a:off x="1084536" y="1632274"/>
          <a:ext cx="3735576" cy="670500"/>
        </p:xfrm>
        <a:graphic>
          <a:graphicData uri="http://schemas.openxmlformats.org/drawingml/2006/table">
            <a:tbl>
              <a:tblPr>
                <a:noFill/>
                <a:tableStyleId>{A4932836-40EE-4FA0-BC4E-34AE794F1D22}</a:tableStyleId>
              </a:tblPr>
              <a:tblGrid>
                <a:gridCol w="933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  <a:latin typeface="Montserrat ExtraBold" panose="00000900000000000000" pitchFamily="2" charset="0"/>
                        </a:rPr>
                        <a:t>precision</a:t>
                      </a:r>
                      <a:endParaRPr sz="1000" dirty="0">
                        <a:solidFill>
                          <a:schemeClr val="accent3"/>
                        </a:solidFill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  <a:latin typeface="Montserrat ExtraBold" panose="00000900000000000000" pitchFamily="2" charset="0"/>
                        </a:rPr>
                        <a:t>recall</a:t>
                      </a:r>
                      <a:endParaRPr sz="1000" dirty="0">
                        <a:solidFill>
                          <a:schemeClr val="accent3"/>
                        </a:solidFill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  <a:latin typeface="Montserrat ExtraBold" panose="00000900000000000000" pitchFamily="2" charset="0"/>
                        </a:rPr>
                        <a:t>f1-score</a:t>
                      </a:r>
                      <a:endParaRPr sz="1000" dirty="0">
                        <a:solidFill>
                          <a:schemeClr val="accent3"/>
                        </a:solidFill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  <a:latin typeface="Montserrat ExtraBold" panose="00000900000000000000" pitchFamily="2" charset="0"/>
                          <a:ea typeface="KoPub돋움체 Bold" panose="02020603020101020101" pitchFamily="18" charset="-127"/>
                        </a:rPr>
                        <a:t>score</a:t>
                      </a:r>
                      <a:endParaRPr sz="1000" dirty="0">
                        <a:solidFill>
                          <a:schemeClr val="accent3"/>
                        </a:solidFill>
                        <a:latin typeface="Montserrat ExtraBold" panose="00000900000000000000" pitchFamily="2" charset="0"/>
                        <a:ea typeface="KoPub돋움체 Bold" panose="0202060302010102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ontserrat ExtraBold" panose="00000900000000000000" pitchFamily="2" charset="0"/>
                        </a:rPr>
                        <a:t>0.9507</a:t>
                      </a:r>
                      <a:endParaRPr sz="1000" dirty="0"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ontserrat ExtraBold" panose="00000900000000000000" pitchFamily="2" charset="0"/>
                        </a:rPr>
                        <a:t>0.9506</a:t>
                      </a:r>
                      <a:endParaRPr sz="1000" dirty="0"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ontserrat ExtraBold" panose="00000900000000000000" pitchFamily="2" charset="0"/>
                        </a:rPr>
                        <a:t>0.9505</a:t>
                      </a:r>
                      <a:endParaRPr sz="1000" dirty="0"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9C8EA3D-0DC9-14D2-574D-9A11D2E2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053" y="1450340"/>
            <a:ext cx="2987963" cy="22409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63ED90-510F-4AA0-CBBA-EB9E81E2F144}"/>
              </a:ext>
            </a:extLst>
          </p:cNvPr>
          <p:cNvSpPr txBox="1"/>
          <p:nvPr/>
        </p:nvSpPr>
        <p:spPr>
          <a:xfrm>
            <a:off x="5058053" y="3780429"/>
            <a:ext cx="2987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/>
                </a:solidFill>
                <a:latin typeface="Montserrat ExtraBold" panose="00000900000000000000" pitchFamily="2" charset="0"/>
              </a:rPr>
              <a:t>Confusion-Matrix</a:t>
            </a:r>
            <a:endParaRPr lang="ko-KR" altLang="en-US" dirty="0">
              <a:solidFill>
                <a:schemeClr val="accent3"/>
              </a:solidFill>
              <a:latin typeface="Montserrat ExtraBold" panose="00000900000000000000" pitchFamily="2" charset="0"/>
            </a:endParaRPr>
          </a:p>
        </p:txBody>
      </p:sp>
      <p:graphicFrame>
        <p:nvGraphicFramePr>
          <p:cNvPr id="2" name="Google Shape;7567;p97">
            <a:extLst>
              <a:ext uri="{FF2B5EF4-FFF2-40B4-BE49-F238E27FC236}">
                <a16:creationId xmlns:a16="http://schemas.microsoft.com/office/drawing/2014/main" id="{48614C78-BCC5-CF0F-39AF-F1CFE088DA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559001"/>
              </p:ext>
            </p:extLst>
          </p:nvPr>
        </p:nvGraphicFramePr>
        <p:xfrm>
          <a:off x="1067413" y="2936441"/>
          <a:ext cx="3735576" cy="670500"/>
        </p:xfrm>
        <a:graphic>
          <a:graphicData uri="http://schemas.openxmlformats.org/drawingml/2006/table">
            <a:tbl>
              <a:tblPr>
                <a:noFill/>
                <a:tableStyleId>{A4932836-40EE-4FA0-BC4E-34AE794F1D22}</a:tableStyleId>
              </a:tblPr>
              <a:tblGrid>
                <a:gridCol w="933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  <a:latin typeface="Montserrat ExtraBold" panose="00000900000000000000" pitchFamily="2" charset="0"/>
                        </a:rPr>
                        <a:t>precision</a:t>
                      </a:r>
                      <a:endParaRPr sz="1000" dirty="0">
                        <a:solidFill>
                          <a:schemeClr val="accent3"/>
                        </a:solidFill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  <a:latin typeface="Montserrat ExtraBold" panose="00000900000000000000" pitchFamily="2" charset="0"/>
                        </a:rPr>
                        <a:t>recall</a:t>
                      </a:r>
                      <a:endParaRPr sz="1000" dirty="0">
                        <a:solidFill>
                          <a:schemeClr val="accent3"/>
                        </a:solidFill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  <a:latin typeface="Montserrat ExtraBold" panose="00000900000000000000" pitchFamily="2" charset="0"/>
                        </a:rPr>
                        <a:t>f1-score</a:t>
                      </a:r>
                      <a:endParaRPr sz="1000" dirty="0">
                        <a:solidFill>
                          <a:schemeClr val="accent3"/>
                        </a:solidFill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accent3"/>
                          </a:solidFill>
                          <a:latin typeface="Montserrat ExtraBold" panose="00000900000000000000" pitchFamily="2" charset="0"/>
                          <a:ea typeface="KoPub돋움체 Bold" panose="02020603020101020101" pitchFamily="18" charset="-127"/>
                        </a:rPr>
                        <a:t>score</a:t>
                      </a:r>
                      <a:endParaRPr sz="1000" dirty="0">
                        <a:solidFill>
                          <a:schemeClr val="accent3"/>
                        </a:solidFill>
                        <a:latin typeface="Montserrat ExtraBold" panose="00000900000000000000" pitchFamily="2" charset="0"/>
                        <a:ea typeface="KoPub돋움체 Bold" panose="02020603020101020101" pitchFamily="18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ontserrat ExtraBold" panose="00000900000000000000" pitchFamily="2" charset="0"/>
                        </a:rPr>
                        <a:t>0.9496</a:t>
                      </a:r>
                      <a:endParaRPr sz="1000" dirty="0"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ontserrat ExtraBold" panose="00000900000000000000" pitchFamily="2" charset="0"/>
                        </a:rPr>
                        <a:t>0.9493</a:t>
                      </a:r>
                      <a:endParaRPr sz="1000" dirty="0"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ontserrat ExtraBold" panose="00000900000000000000" pitchFamily="2" charset="0"/>
                        </a:rPr>
                        <a:t>0.9493</a:t>
                      </a:r>
                      <a:endParaRPr sz="1000" dirty="0">
                        <a:latin typeface="Montserrat ExtraBold" panose="000009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8F09B6-6228-B9DD-37C9-0FEE8F7C057A}"/>
              </a:ext>
            </a:extLst>
          </p:cNvPr>
          <p:cNvSpPr txBox="1"/>
          <p:nvPr/>
        </p:nvSpPr>
        <p:spPr>
          <a:xfrm>
            <a:off x="1491984" y="1324497"/>
            <a:ext cx="292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새로 만든 모델 </a:t>
            </a: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3"/>
                </a:solidFill>
                <a:latin typeface="Montserrat ExtraBold" panose="00000900000000000000" pitchFamily="2" charset="0"/>
                <a:ea typeface="KoPub돋움체 Bold" panose="02020603020101020101" pitchFamily="18" charset="-127"/>
              </a:rPr>
              <a:t>Efficientnet-b3</a:t>
            </a: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accent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1EE71-A27B-8C1E-60CE-F24F318256B4}"/>
              </a:ext>
            </a:extLst>
          </p:cNvPr>
          <p:cNvSpPr txBox="1"/>
          <p:nvPr/>
        </p:nvSpPr>
        <p:spPr>
          <a:xfrm>
            <a:off x="1244664" y="2633344"/>
            <a:ext cx="3303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최고성능 모델 </a:t>
            </a: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3"/>
                </a:solidFill>
                <a:latin typeface="Montserrat ExtraBold" panose="00000900000000000000" pitchFamily="2" charset="0"/>
                <a:ea typeface="KoPub돋움체 Bold" panose="02020603020101020101" pitchFamily="18" charset="-127"/>
              </a:rPr>
              <a:t>Inceptionnet-V3</a:t>
            </a: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accent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AE01-EB0A-3712-3B2C-FA1FA6F0D63A}"/>
              </a:ext>
            </a:extLst>
          </p:cNvPr>
          <p:cNvSpPr txBox="1"/>
          <p:nvPr/>
        </p:nvSpPr>
        <p:spPr>
          <a:xfrm>
            <a:off x="2273577" y="4088536"/>
            <a:ext cx="459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/>
                </a:solidFill>
                <a:latin typeface="Montserrat ExtraBold" panose="00000900000000000000" pitchFamily="2" charset="0"/>
                <a:ea typeface="KoPub돋움체 Bold" panose="02020603020101020101" pitchFamily="18" charset="-127"/>
              </a:rPr>
              <a:t>Method</a:t>
            </a:r>
            <a:r>
              <a:rPr lang="ko-KR" altLang="en-US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같은 코드로 </a:t>
            </a: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 훈련 후 </a:t>
            </a:r>
            <a:r>
              <a:rPr lang="en-US" altLang="ko-KR" dirty="0" err="1">
                <a:solidFill>
                  <a:schemeClr val="accent3"/>
                </a:solidFill>
                <a:latin typeface="Montserrat ExtraBold" panose="00000900000000000000" pitchFamily="2" charset="0"/>
                <a:ea typeface="KoPub돋움체 Bold" panose="02020603020101020101" pitchFamily="18" charset="-127"/>
              </a:rPr>
              <a:t>best_weight</a:t>
            </a:r>
            <a:r>
              <a:rPr lang="en-US" altLang="ko-KR" dirty="0">
                <a:solidFill>
                  <a:schemeClr val="accent3"/>
                </a:solidFill>
                <a:latin typeface="Montserrat ExtraBold" panose="00000900000000000000" pitchFamily="2" charset="0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가중치 파일 </a:t>
            </a: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개의 평균</a:t>
            </a:r>
          </a:p>
        </p:txBody>
      </p:sp>
    </p:spTree>
    <p:extLst>
      <p:ext uri="{BB962C8B-B14F-4D97-AF65-F5344CB8AC3E}">
        <p14:creationId xmlns:p14="http://schemas.microsoft.com/office/powerpoint/2010/main" val="31996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80;p70">
            <a:extLst>
              <a:ext uri="{FF2B5EF4-FFF2-40B4-BE49-F238E27FC236}">
                <a16:creationId xmlns:a16="http://schemas.microsoft.com/office/drawing/2014/main" id="{348033DD-64DB-6123-733A-4DCD69EDC41B}"/>
              </a:ext>
            </a:extLst>
          </p:cNvPr>
          <p:cNvSpPr txBox="1">
            <a:spLocks/>
          </p:cNvSpPr>
          <p:nvPr/>
        </p:nvSpPr>
        <p:spPr>
          <a:xfrm>
            <a:off x="4115382" y="1276765"/>
            <a:ext cx="4105500" cy="1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Montserrat ExtraBold"/>
              <a:buNone/>
              <a:defRPr sz="6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altLang="ko-KR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10" name="Google Shape;580;p70">
            <a:extLst>
              <a:ext uri="{FF2B5EF4-FFF2-40B4-BE49-F238E27FC236}">
                <a16:creationId xmlns:a16="http://schemas.microsoft.com/office/drawing/2014/main" id="{5845C92C-00BE-8721-3D77-0DC85B97FAE3}"/>
              </a:ext>
            </a:extLst>
          </p:cNvPr>
          <p:cNvSpPr txBox="1">
            <a:spLocks/>
          </p:cNvSpPr>
          <p:nvPr/>
        </p:nvSpPr>
        <p:spPr>
          <a:xfrm>
            <a:off x="4115382" y="2237965"/>
            <a:ext cx="4105500" cy="1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ExtraBold"/>
              <a:buNone/>
              <a:defRPr sz="6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b="1" dirty="0">
                <a:solidFill>
                  <a:schemeClr val="accent3"/>
                </a:solidFill>
              </a:rPr>
              <a:t>Service</a:t>
            </a:r>
          </a:p>
        </p:txBody>
      </p:sp>
      <p:grpSp>
        <p:nvGrpSpPr>
          <p:cNvPr id="2" name="Google Shape;9943;p102">
            <a:extLst>
              <a:ext uri="{FF2B5EF4-FFF2-40B4-BE49-F238E27FC236}">
                <a16:creationId xmlns:a16="http://schemas.microsoft.com/office/drawing/2014/main" id="{0FE7BDD0-AD24-6FA5-1611-E6A7781C3A97}"/>
              </a:ext>
            </a:extLst>
          </p:cNvPr>
          <p:cNvGrpSpPr/>
          <p:nvPr/>
        </p:nvGrpSpPr>
        <p:grpSpPr>
          <a:xfrm>
            <a:off x="1004534" y="2308102"/>
            <a:ext cx="676348" cy="527295"/>
            <a:chOff x="2611458" y="3816374"/>
            <a:chExt cx="426329" cy="33237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3" name="Google Shape;9944;p102">
              <a:extLst>
                <a:ext uri="{FF2B5EF4-FFF2-40B4-BE49-F238E27FC236}">
                  <a16:creationId xmlns:a16="http://schemas.microsoft.com/office/drawing/2014/main" id="{59514118-7947-2D1B-CCC7-F033C638D0D7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945;p102">
              <a:extLst>
                <a:ext uri="{FF2B5EF4-FFF2-40B4-BE49-F238E27FC236}">
                  <a16:creationId xmlns:a16="http://schemas.microsoft.com/office/drawing/2014/main" id="{EBD080A2-B306-1081-39D2-FC511729C35D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946;p102">
              <a:extLst>
                <a:ext uri="{FF2B5EF4-FFF2-40B4-BE49-F238E27FC236}">
                  <a16:creationId xmlns:a16="http://schemas.microsoft.com/office/drawing/2014/main" id="{D6A0B117-D5BE-2CC9-019F-A60F6E7EC409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947;p102">
              <a:extLst>
                <a:ext uri="{FF2B5EF4-FFF2-40B4-BE49-F238E27FC236}">
                  <a16:creationId xmlns:a16="http://schemas.microsoft.com/office/drawing/2014/main" id="{95E65210-05CD-6718-F583-7CBCECF58C05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948;p102">
              <a:extLst>
                <a:ext uri="{FF2B5EF4-FFF2-40B4-BE49-F238E27FC236}">
                  <a16:creationId xmlns:a16="http://schemas.microsoft.com/office/drawing/2014/main" id="{CA95C282-12B5-B74F-AA14-AA296C433FE5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949;p102">
              <a:extLst>
                <a:ext uri="{FF2B5EF4-FFF2-40B4-BE49-F238E27FC236}">
                  <a16:creationId xmlns:a16="http://schemas.microsoft.com/office/drawing/2014/main" id="{49FF592B-B706-A33C-14DA-A319AA68ED09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50;p102">
              <a:extLst>
                <a:ext uri="{FF2B5EF4-FFF2-40B4-BE49-F238E27FC236}">
                  <a16:creationId xmlns:a16="http://schemas.microsoft.com/office/drawing/2014/main" id="{9FE73B34-D5D0-566D-5ED6-FD827048FFF2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951;p102">
              <a:extLst>
                <a:ext uri="{FF2B5EF4-FFF2-40B4-BE49-F238E27FC236}">
                  <a16:creationId xmlns:a16="http://schemas.microsoft.com/office/drawing/2014/main" id="{54DC9032-BA32-190A-22E2-ACB297458DEC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52;p102">
              <a:extLst>
                <a:ext uri="{FF2B5EF4-FFF2-40B4-BE49-F238E27FC236}">
                  <a16:creationId xmlns:a16="http://schemas.microsoft.com/office/drawing/2014/main" id="{9FEA10EC-54D2-3E10-4A53-C57232A17A07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53;p102">
              <a:extLst>
                <a:ext uri="{FF2B5EF4-FFF2-40B4-BE49-F238E27FC236}">
                  <a16:creationId xmlns:a16="http://schemas.microsoft.com/office/drawing/2014/main" id="{62EEA903-FFF9-5CB2-D3A4-7769CE352DB2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547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372842" y="1827444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3"/>
                </a:solidFill>
              </a:rPr>
              <a:t>Kvasir</a:t>
            </a:r>
            <a:r>
              <a:rPr lang="en-US" dirty="0">
                <a:solidFill>
                  <a:schemeClr val="accent3"/>
                </a:solidFill>
              </a:rPr>
              <a:t> Dataset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2"/>
          </p:nvPr>
        </p:nvSpPr>
        <p:spPr>
          <a:xfrm>
            <a:off x="3372842" y="123426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01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3"/>
          </p:nvPr>
        </p:nvSpPr>
        <p:spPr>
          <a:xfrm>
            <a:off x="6056642" y="1827444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Models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4"/>
          </p:nvPr>
        </p:nvSpPr>
        <p:spPr>
          <a:xfrm>
            <a:off x="6056642" y="123426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02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11" name="Google Shape;211;p33"/>
          <p:cNvSpPr txBox="1">
            <a:spLocks noGrp="1"/>
          </p:cNvSpPr>
          <p:nvPr>
            <p:ph type="title" idx="6"/>
          </p:nvPr>
        </p:nvSpPr>
        <p:spPr>
          <a:xfrm>
            <a:off x="3372842" y="3738919"/>
            <a:ext cx="273903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Increase </a:t>
            </a:r>
            <a:br>
              <a:rPr lang="en-US" dirty="0"/>
            </a:br>
            <a:r>
              <a:rPr lang="en-US" dirty="0"/>
              <a:t>Accuracy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7"/>
          </p:nvPr>
        </p:nvSpPr>
        <p:spPr>
          <a:xfrm>
            <a:off x="3372842" y="3145744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03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 idx="9"/>
          </p:nvPr>
        </p:nvSpPr>
        <p:spPr>
          <a:xfrm>
            <a:off x="6056642" y="3738919"/>
            <a:ext cx="266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</a:t>
            </a:r>
            <a:endParaRPr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13"/>
          </p:nvPr>
        </p:nvSpPr>
        <p:spPr>
          <a:xfrm>
            <a:off x="6056642" y="3145744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04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6074C38-D84F-FE9B-B23B-458DD1CB349E}"/>
              </a:ext>
            </a:extLst>
          </p:cNvPr>
          <p:cNvSpPr/>
          <p:nvPr/>
        </p:nvSpPr>
        <p:spPr>
          <a:xfrm>
            <a:off x="720000" y="2784763"/>
            <a:ext cx="1510582" cy="15309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9C4A93-C935-CED2-07C1-4DA6C8271067}"/>
              </a:ext>
            </a:extLst>
          </p:cNvPr>
          <p:cNvSpPr/>
          <p:nvPr/>
        </p:nvSpPr>
        <p:spPr>
          <a:xfrm>
            <a:off x="8063345" y="-3041073"/>
            <a:ext cx="235528" cy="401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B6844A-AB2F-629B-758A-08EFE4BF99FA}"/>
              </a:ext>
            </a:extLst>
          </p:cNvPr>
          <p:cNvSpPr/>
          <p:nvPr/>
        </p:nvSpPr>
        <p:spPr>
          <a:xfrm>
            <a:off x="8063345" y="-3041073"/>
            <a:ext cx="373380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9E4B30-C5AA-B447-76F2-75C067B58B16}"/>
              </a:ext>
            </a:extLst>
          </p:cNvPr>
          <p:cNvSpPr/>
          <p:nvPr/>
        </p:nvSpPr>
        <p:spPr>
          <a:xfrm>
            <a:off x="11561617" y="-3041073"/>
            <a:ext cx="235528" cy="401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D037AA-DD03-AAB8-6132-94B64B5E1390}"/>
              </a:ext>
            </a:extLst>
          </p:cNvPr>
          <p:cNvSpPr/>
          <p:nvPr/>
        </p:nvSpPr>
        <p:spPr>
          <a:xfrm>
            <a:off x="8063345" y="743739"/>
            <a:ext cx="3733800" cy="228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oogle Shape;9027;p101">
            <a:extLst>
              <a:ext uri="{FF2B5EF4-FFF2-40B4-BE49-F238E27FC236}">
                <a16:creationId xmlns:a16="http://schemas.microsoft.com/office/drawing/2014/main" id="{116E616C-BBAC-135D-8619-FC99721DFA75}"/>
              </a:ext>
            </a:extLst>
          </p:cNvPr>
          <p:cNvGrpSpPr/>
          <p:nvPr/>
        </p:nvGrpSpPr>
        <p:grpSpPr>
          <a:xfrm>
            <a:off x="1161066" y="3175687"/>
            <a:ext cx="628449" cy="749076"/>
            <a:chOff x="8010427" y="3348503"/>
            <a:chExt cx="278795" cy="35161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8" name="Google Shape;9028;p101">
              <a:extLst>
                <a:ext uri="{FF2B5EF4-FFF2-40B4-BE49-F238E27FC236}">
                  <a16:creationId xmlns:a16="http://schemas.microsoft.com/office/drawing/2014/main" id="{9326FAAC-A57C-F96C-7077-284D718FBD81}"/>
                </a:ext>
              </a:extLst>
            </p:cNvPr>
            <p:cNvSpPr/>
            <p:nvPr/>
          </p:nvSpPr>
          <p:spPr>
            <a:xfrm>
              <a:off x="8010427" y="3348503"/>
              <a:ext cx="278795" cy="351615"/>
            </a:xfrm>
            <a:custGeom>
              <a:avLst/>
              <a:gdLst/>
              <a:ahLst/>
              <a:cxnLst/>
              <a:rect l="l" t="t" r="r" b="b"/>
              <a:pathLst>
                <a:path w="8752" h="11038" extrusionOk="0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029;p101">
              <a:extLst>
                <a:ext uri="{FF2B5EF4-FFF2-40B4-BE49-F238E27FC236}">
                  <a16:creationId xmlns:a16="http://schemas.microsoft.com/office/drawing/2014/main" id="{B2E7D346-D110-85B2-A995-D3CAB53E2E23}"/>
                </a:ext>
              </a:extLst>
            </p:cNvPr>
            <p:cNvSpPr/>
            <p:nvPr/>
          </p:nvSpPr>
          <p:spPr>
            <a:xfrm>
              <a:off x="8078692" y="3438653"/>
              <a:ext cx="142264" cy="100216"/>
            </a:xfrm>
            <a:custGeom>
              <a:avLst/>
              <a:gdLst/>
              <a:ahLst/>
              <a:cxnLst/>
              <a:rect l="l" t="t" r="r" b="b"/>
              <a:pathLst>
                <a:path w="4466" h="3146" extrusionOk="0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30;p101">
              <a:extLst>
                <a:ext uri="{FF2B5EF4-FFF2-40B4-BE49-F238E27FC236}">
                  <a16:creationId xmlns:a16="http://schemas.microsoft.com/office/drawing/2014/main" id="{D9C9BACE-8A91-5664-126B-1CF338016CF1}"/>
                </a:ext>
              </a:extLst>
            </p:cNvPr>
            <p:cNvSpPr/>
            <p:nvPr/>
          </p:nvSpPr>
          <p:spPr>
            <a:xfrm>
              <a:off x="8079074" y="3574928"/>
              <a:ext cx="141882" cy="10257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31;p101">
              <a:extLst>
                <a:ext uri="{FF2B5EF4-FFF2-40B4-BE49-F238E27FC236}">
                  <a16:creationId xmlns:a16="http://schemas.microsoft.com/office/drawing/2014/main" id="{583372D0-75C4-D239-B94A-6B198A158CA2}"/>
                </a:ext>
              </a:extLst>
            </p:cNvPr>
            <p:cNvSpPr/>
            <p:nvPr/>
          </p:nvSpPr>
          <p:spPr>
            <a:xfrm>
              <a:off x="8079074" y="3619685"/>
              <a:ext cx="141882" cy="10640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 idx="2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Model Load</a:t>
            </a:r>
            <a:endParaRPr sz="2400" b="1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ubTitle" idx="1"/>
          </p:nvPr>
        </p:nvSpPr>
        <p:spPr>
          <a:xfrm>
            <a:off x="713500" y="3227410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학습했던 </a:t>
            </a:r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Efficientnet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모델의 가중치 파일로 서비스화를 진행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4" name="Google Shape;274;p42"/>
          <p:cNvSpPr txBox="1">
            <a:spLocks noGrp="1"/>
          </p:cNvSpPr>
          <p:nvPr>
            <p:ph type="title" idx="3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 Analysis</a:t>
            </a:r>
            <a:endParaRPr sz="2400" b="1" dirty="0"/>
          </a:p>
        </p:txBody>
      </p:sp>
      <p:sp>
        <p:nvSpPr>
          <p:cNvPr id="275" name="Google Shape;275;p42"/>
          <p:cNvSpPr txBox="1">
            <a:spLocks noGrp="1"/>
          </p:cNvSpPr>
          <p:nvPr>
            <p:ph type="subTitle" idx="4"/>
          </p:nvPr>
        </p:nvSpPr>
        <p:spPr>
          <a:xfrm>
            <a:off x="3403800" y="3285477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딥러닝 모델을 사용가능한 웹프레임 워크를 이용해 새로운 이미지를 학습하고 예측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6" name="Google Shape;276;p42"/>
          <p:cNvSpPr txBox="1">
            <a:spLocks noGrp="1"/>
          </p:cNvSpPr>
          <p:nvPr>
            <p:ph type="title" idx="5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Show Result</a:t>
            </a:r>
            <a:endParaRPr b="1" dirty="0"/>
          </a:p>
        </p:txBody>
      </p:sp>
      <p:sp>
        <p:nvSpPr>
          <p:cNvPr id="277" name="Google Shape;277;p42"/>
          <p:cNvSpPr txBox="1">
            <a:spLocks noGrp="1"/>
          </p:cNvSpPr>
          <p:nvPr>
            <p:ph type="subTitle" idx="6"/>
          </p:nvPr>
        </p:nvSpPr>
        <p:spPr>
          <a:xfrm>
            <a:off x="6086609" y="3285477"/>
            <a:ext cx="23364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예측한 이미지와 클래스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앞에 소개했던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개의 클래스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도출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8" name="Google Shape;278;p42"/>
          <p:cNvSpPr/>
          <p:nvPr/>
        </p:nvSpPr>
        <p:spPr>
          <a:xfrm flipH="1">
            <a:off x="1504675" y="1751710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2"/>
          <p:cNvSpPr/>
          <p:nvPr/>
        </p:nvSpPr>
        <p:spPr>
          <a:xfrm flipH="1">
            <a:off x="4188463" y="1751711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2"/>
          <p:cNvSpPr/>
          <p:nvPr/>
        </p:nvSpPr>
        <p:spPr>
          <a:xfrm flipH="1">
            <a:off x="6872250" y="1751725"/>
            <a:ext cx="767100" cy="7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1" name="Google Shape;281;p42"/>
          <p:cNvCxnSpPr>
            <a:cxnSpLocks/>
            <a:stCxn id="278" idx="2"/>
            <a:endCxn id="279" idx="6"/>
          </p:cNvCxnSpPr>
          <p:nvPr/>
        </p:nvCxnSpPr>
        <p:spPr>
          <a:xfrm>
            <a:off x="2271775" y="2135260"/>
            <a:ext cx="191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7" name="Google Shape;287;p42"/>
          <p:cNvGrpSpPr/>
          <p:nvPr/>
        </p:nvGrpSpPr>
        <p:grpSpPr>
          <a:xfrm>
            <a:off x="7055652" y="1992322"/>
            <a:ext cx="399812" cy="306477"/>
            <a:chOff x="2567841" y="1994124"/>
            <a:chExt cx="399812" cy="306477"/>
          </a:xfrm>
        </p:grpSpPr>
        <p:sp>
          <p:nvSpPr>
            <p:cNvPr id="288" name="Google Shape;288;p42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2" name="Google Shape;292;p42"/>
          <p:cNvCxnSpPr>
            <a:stCxn id="279" idx="2"/>
            <a:endCxn id="280" idx="6"/>
          </p:cNvCxnSpPr>
          <p:nvPr/>
        </p:nvCxnSpPr>
        <p:spPr>
          <a:xfrm>
            <a:off x="4955563" y="2135261"/>
            <a:ext cx="191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919;p94">
            <a:extLst>
              <a:ext uri="{FF2B5EF4-FFF2-40B4-BE49-F238E27FC236}">
                <a16:creationId xmlns:a16="http://schemas.microsoft.com/office/drawing/2014/main" id="{2B614CC4-C32F-BED1-F46A-E67CBBF61F02}"/>
              </a:ext>
            </a:extLst>
          </p:cNvPr>
          <p:cNvGrpSpPr/>
          <p:nvPr/>
        </p:nvGrpSpPr>
        <p:grpSpPr>
          <a:xfrm>
            <a:off x="1547191" y="1794226"/>
            <a:ext cx="682068" cy="682068"/>
            <a:chOff x="5080188" y="927900"/>
            <a:chExt cx="961200" cy="961200"/>
          </a:xfrm>
        </p:grpSpPr>
        <p:sp>
          <p:nvSpPr>
            <p:cNvPr id="3" name="Google Shape;920;p94">
              <a:extLst>
                <a:ext uri="{FF2B5EF4-FFF2-40B4-BE49-F238E27FC236}">
                  <a16:creationId xmlns:a16="http://schemas.microsoft.com/office/drawing/2014/main" id="{368C939D-596F-DBED-2E12-72ED6DA68F7B}"/>
                </a:ext>
              </a:extLst>
            </p:cNvPr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21;p94">
              <a:extLst>
                <a:ext uri="{FF2B5EF4-FFF2-40B4-BE49-F238E27FC236}">
                  <a16:creationId xmlns:a16="http://schemas.microsoft.com/office/drawing/2014/main" id="{C8993295-55A3-BFA4-6D50-3E8FC057413C}"/>
                </a:ext>
              </a:extLst>
            </p:cNvPr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22;p94">
              <a:extLst>
                <a:ext uri="{FF2B5EF4-FFF2-40B4-BE49-F238E27FC236}">
                  <a16:creationId xmlns:a16="http://schemas.microsoft.com/office/drawing/2014/main" id="{FAE7911D-A64A-FC09-054D-D87B96B61C46}"/>
                </a:ext>
              </a:extLst>
            </p:cNvPr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23;p94">
              <a:extLst>
                <a:ext uri="{FF2B5EF4-FFF2-40B4-BE49-F238E27FC236}">
                  <a16:creationId xmlns:a16="http://schemas.microsoft.com/office/drawing/2014/main" id="{7041C0DF-A5EB-EA07-3405-BFEA52F147FA}"/>
                </a:ext>
              </a:extLst>
            </p:cNvPr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4;p94">
              <a:extLst>
                <a:ext uri="{FF2B5EF4-FFF2-40B4-BE49-F238E27FC236}">
                  <a16:creationId xmlns:a16="http://schemas.microsoft.com/office/drawing/2014/main" id="{3D2D5042-DB6A-57B9-1126-D71E97B15343}"/>
                </a:ext>
              </a:extLst>
            </p:cNvPr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5;p94">
              <a:extLst>
                <a:ext uri="{FF2B5EF4-FFF2-40B4-BE49-F238E27FC236}">
                  <a16:creationId xmlns:a16="http://schemas.microsoft.com/office/drawing/2014/main" id="{AAE34B54-20B1-0822-E24D-63F6C5242001}"/>
                </a:ext>
              </a:extLst>
            </p:cNvPr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6;p94">
              <a:extLst>
                <a:ext uri="{FF2B5EF4-FFF2-40B4-BE49-F238E27FC236}">
                  <a16:creationId xmlns:a16="http://schemas.microsoft.com/office/drawing/2014/main" id="{44AF2FBC-093B-47C8-46EF-0ADE33CF6ED8}"/>
                </a:ext>
              </a:extLst>
            </p:cNvPr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7;p94">
              <a:extLst>
                <a:ext uri="{FF2B5EF4-FFF2-40B4-BE49-F238E27FC236}">
                  <a16:creationId xmlns:a16="http://schemas.microsoft.com/office/drawing/2014/main" id="{C23905F9-5463-FEF0-C9E6-80B134071F46}"/>
                </a:ext>
              </a:extLst>
            </p:cNvPr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7906;p98">
            <a:extLst>
              <a:ext uri="{FF2B5EF4-FFF2-40B4-BE49-F238E27FC236}">
                <a16:creationId xmlns:a16="http://schemas.microsoft.com/office/drawing/2014/main" id="{40BB83FA-2D65-6630-04AB-E0A93012DE63}"/>
              </a:ext>
            </a:extLst>
          </p:cNvPr>
          <p:cNvGrpSpPr/>
          <p:nvPr/>
        </p:nvGrpSpPr>
        <p:grpSpPr>
          <a:xfrm>
            <a:off x="4324528" y="1932444"/>
            <a:ext cx="494944" cy="405632"/>
            <a:chOff x="6599718" y="2068734"/>
            <a:chExt cx="940737" cy="721067"/>
          </a:xfrm>
        </p:grpSpPr>
        <p:sp>
          <p:nvSpPr>
            <p:cNvPr id="12" name="Google Shape;7907;p98">
              <a:extLst>
                <a:ext uri="{FF2B5EF4-FFF2-40B4-BE49-F238E27FC236}">
                  <a16:creationId xmlns:a16="http://schemas.microsoft.com/office/drawing/2014/main" id="{77AA5CED-347F-C14D-18C2-7225BC0AC836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08;p98">
              <a:extLst>
                <a:ext uri="{FF2B5EF4-FFF2-40B4-BE49-F238E27FC236}">
                  <a16:creationId xmlns:a16="http://schemas.microsoft.com/office/drawing/2014/main" id="{31CEEF79-85D1-0B16-A840-B8C1F912F50F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09;p98">
              <a:extLst>
                <a:ext uri="{FF2B5EF4-FFF2-40B4-BE49-F238E27FC236}">
                  <a16:creationId xmlns:a16="http://schemas.microsoft.com/office/drawing/2014/main" id="{8F29AEA5-6619-538C-E536-8A9E16CC5752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10;p98">
              <a:extLst>
                <a:ext uri="{FF2B5EF4-FFF2-40B4-BE49-F238E27FC236}">
                  <a16:creationId xmlns:a16="http://schemas.microsoft.com/office/drawing/2014/main" id="{508E75BC-D358-F89C-6E88-1D395ED6C304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11;p98">
              <a:extLst>
                <a:ext uri="{FF2B5EF4-FFF2-40B4-BE49-F238E27FC236}">
                  <a16:creationId xmlns:a16="http://schemas.microsoft.com/office/drawing/2014/main" id="{326AB473-4587-5F12-B55E-F5466C95B224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12;p98">
              <a:extLst>
                <a:ext uri="{FF2B5EF4-FFF2-40B4-BE49-F238E27FC236}">
                  <a16:creationId xmlns:a16="http://schemas.microsoft.com/office/drawing/2014/main" id="{F7738A0B-837F-6258-8801-ABF4362D1A84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7913;p98">
              <a:extLst>
                <a:ext uri="{FF2B5EF4-FFF2-40B4-BE49-F238E27FC236}">
                  <a16:creationId xmlns:a16="http://schemas.microsoft.com/office/drawing/2014/main" id="{5B24215A-94B4-9053-E9D6-E12BEB097642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19" name="Google Shape;7914;p98">
                <a:extLst>
                  <a:ext uri="{FF2B5EF4-FFF2-40B4-BE49-F238E27FC236}">
                    <a16:creationId xmlns:a16="http://schemas.microsoft.com/office/drawing/2014/main" id="{BDD5C4FC-3ABE-5A21-EAC6-C8C8752221B1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15;p98">
                <a:extLst>
                  <a:ext uri="{FF2B5EF4-FFF2-40B4-BE49-F238E27FC236}">
                    <a16:creationId xmlns:a16="http://schemas.microsoft.com/office/drawing/2014/main" id="{6A075380-6C98-3398-5D7E-5E72674AF69B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16;p98">
                <a:extLst>
                  <a:ext uri="{FF2B5EF4-FFF2-40B4-BE49-F238E27FC236}">
                    <a16:creationId xmlns:a16="http://schemas.microsoft.com/office/drawing/2014/main" id="{C090EDED-5753-9838-D89D-53182E80F588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917;p98">
                <a:extLst>
                  <a:ext uri="{FF2B5EF4-FFF2-40B4-BE49-F238E27FC236}">
                    <a16:creationId xmlns:a16="http://schemas.microsoft.com/office/drawing/2014/main" id="{9C2B5C08-F29B-0895-34D7-974E8DEAB404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918;p98">
                <a:extLst>
                  <a:ext uri="{FF2B5EF4-FFF2-40B4-BE49-F238E27FC236}">
                    <a16:creationId xmlns:a16="http://schemas.microsoft.com/office/drawing/2014/main" id="{806985E3-2CD9-7CAD-3DCB-EF727C138F1A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919;p98">
                <a:extLst>
                  <a:ext uri="{FF2B5EF4-FFF2-40B4-BE49-F238E27FC236}">
                    <a16:creationId xmlns:a16="http://schemas.microsoft.com/office/drawing/2014/main" id="{95E8A09F-80B7-A375-AECA-BD88B828B3E6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7920;p98">
                <a:extLst>
                  <a:ext uri="{FF2B5EF4-FFF2-40B4-BE49-F238E27FC236}">
                    <a16:creationId xmlns:a16="http://schemas.microsoft.com/office/drawing/2014/main" id="{2CCFAEC0-B781-C556-B511-5E5C85E52990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26" name="Google Shape;7921;p98">
                  <a:extLst>
                    <a:ext uri="{FF2B5EF4-FFF2-40B4-BE49-F238E27FC236}">
                      <a16:creationId xmlns:a16="http://schemas.microsoft.com/office/drawing/2014/main" id="{B487497E-5865-6E19-54C4-4009E403CB1D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7922;p98">
                  <a:extLst>
                    <a:ext uri="{FF2B5EF4-FFF2-40B4-BE49-F238E27FC236}">
                      <a16:creationId xmlns:a16="http://schemas.microsoft.com/office/drawing/2014/main" id="{4B93F00D-FAF8-5E04-DEA6-8D039B7FF4E9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7923;p98">
                  <a:extLst>
                    <a:ext uri="{FF2B5EF4-FFF2-40B4-BE49-F238E27FC236}">
                      <a16:creationId xmlns:a16="http://schemas.microsoft.com/office/drawing/2014/main" id="{94FAD372-EF6F-CA62-E376-CADF81BE62B4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7924;p98">
                  <a:extLst>
                    <a:ext uri="{FF2B5EF4-FFF2-40B4-BE49-F238E27FC236}">
                      <a16:creationId xmlns:a16="http://schemas.microsoft.com/office/drawing/2014/main" id="{0568FBB1-D96E-E849-76E2-0B7023FDD22A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7925;p98">
                  <a:extLst>
                    <a:ext uri="{FF2B5EF4-FFF2-40B4-BE49-F238E27FC236}">
                      <a16:creationId xmlns:a16="http://schemas.microsoft.com/office/drawing/2014/main" id="{52AAC90F-05AD-AD66-1BF4-250978398C20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926;p98">
                  <a:extLst>
                    <a:ext uri="{FF2B5EF4-FFF2-40B4-BE49-F238E27FC236}">
                      <a16:creationId xmlns:a16="http://schemas.microsoft.com/office/drawing/2014/main" id="{38E0CE18-DC71-B735-88F4-5068383E8507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7927;p98">
                  <a:extLst>
                    <a:ext uri="{FF2B5EF4-FFF2-40B4-BE49-F238E27FC236}">
                      <a16:creationId xmlns:a16="http://schemas.microsoft.com/office/drawing/2014/main" id="{0C08CE21-6497-6349-B407-F3ABB6603613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3" name="Google Shape;421;p57">
            <a:extLst>
              <a:ext uri="{FF2B5EF4-FFF2-40B4-BE49-F238E27FC236}">
                <a16:creationId xmlns:a16="http://schemas.microsoft.com/office/drawing/2014/main" id="{7E26BA4C-8DB0-FC03-696F-65B07DFA2FE9}"/>
              </a:ext>
            </a:extLst>
          </p:cNvPr>
          <p:cNvSpPr txBox="1">
            <a:spLocks/>
          </p:cNvSpPr>
          <p:nvPr/>
        </p:nvSpPr>
        <p:spPr>
          <a:xfrm>
            <a:off x="720000" y="2533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/>
              <a:t>Process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9;p37">
            <a:extLst>
              <a:ext uri="{FF2B5EF4-FFF2-40B4-BE49-F238E27FC236}">
                <a16:creationId xmlns:a16="http://schemas.microsoft.com/office/drawing/2014/main" id="{1FD47D53-E11D-4254-9AFE-88BAACC4CACF}"/>
              </a:ext>
            </a:extLst>
          </p:cNvPr>
          <p:cNvSpPr txBox="1">
            <a:spLocks/>
          </p:cNvSpPr>
          <p:nvPr/>
        </p:nvSpPr>
        <p:spPr>
          <a:xfrm>
            <a:off x="-539" y="204390"/>
            <a:ext cx="9144000" cy="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/>
              <a:t>  Service Purpose &amp; User</a:t>
            </a:r>
            <a:endParaRPr lang="ko-KR" altLang="en-US" sz="3200" dirty="0"/>
          </a:p>
        </p:txBody>
      </p:sp>
      <p:grpSp>
        <p:nvGrpSpPr>
          <p:cNvPr id="9" name="Google Shape;10111;p103">
            <a:extLst>
              <a:ext uri="{FF2B5EF4-FFF2-40B4-BE49-F238E27FC236}">
                <a16:creationId xmlns:a16="http://schemas.microsoft.com/office/drawing/2014/main" id="{6D8FAE3E-738D-B202-F3B2-392ACBB761DB}"/>
              </a:ext>
            </a:extLst>
          </p:cNvPr>
          <p:cNvGrpSpPr/>
          <p:nvPr/>
        </p:nvGrpSpPr>
        <p:grpSpPr>
          <a:xfrm>
            <a:off x="7169119" y="1567284"/>
            <a:ext cx="603280" cy="582895"/>
            <a:chOff x="889343" y="3801227"/>
            <a:chExt cx="351585" cy="33970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10" name="Google Shape;10112;p103">
              <a:extLst>
                <a:ext uri="{FF2B5EF4-FFF2-40B4-BE49-F238E27FC236}">
                  <a16:creationId xmlns:a16="http://schemas.microsoft.com/office/drawing/2014/main" id="{6F63087C-3F93-6840-EE84-D430EEB43812}"/>
                </a:ext>
              </a:extLst>
            </p:cNvPr>
            <p:cNvSpPr/>
            <p:nvPr/>
          </p:nvSpPr>
          <p:spPr>
            <a:xfrm>
              <a:off x="1014954" y="4068479"/>
              <a:ext cx="35862" cy="10233"/>
            </a:xfrm>
            <a:custGeom>
              <a:avLst/>
              <a:gdLst/>
              <a:ahLst/>
              <a:cxnLst/>
              <a:rect l="l" t="t" r="r" b="b"/>
              <a:pathLst>
                <a:path w="1132" h="32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977" y="322"/>
                  </a:lnTo>
                  <a:cubicBezTo>
                    <a:pt x="1060" y="322"/>
                    <a:pt x="1131" y="251"/>
                    <a:pt x="1131" y="168"/>
                  </a:cubicBezTo>
                  <a:cubicBezTo>
                    <a:pt x="1131" y="72"/>
                    <a:pt x="1060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113;p103">
              <a:extLst>
                <a:ext uri="{FF2B5EF4-FFF2-40B4-BE49-F238E27FC236}">
                  <a16:creationId xmlns:a16="http://schemas.microsoft.com/office/drawing/2014/main" id="{36A3049D-9D16-E4DB-4D34-D02502686D04}"/>
                </a:ext>
              </a:extLst>
            </p:cNvPr>
            <p:cNvSpPr/>
            <p:nvPr/>
          </p:nvSpPr>
          <p:spPr>
            <a:xfrm>
              <a:off x="889343" y="3801227"/>
              <a:ext cx="351585" cy="339705"/>
            </a:xfrm>
            <a:custGeom>
              <a:avLst/>
              <a:gdLst/>
              <a:ahLst/>
              <a:cxnLst/>
              <a:rect l="l" t="t" r="r" b="b"/>
              <a:pathLst>
                <a:path w="11098" h="10723" extrusionOk="0">
                  <a:moveTo>
                    <a:pt x="3894" y="746"/>
                  </a:moveTo>
                  <a:lnTo>
                    <a:pt x="3894" y="746"/>
                  </a:lnTo>
                  <a:cubicBezTo>
                    <a:pt x="3763" y="1079"/>
                    <a:pt x="3572" y="1281"/>
                    <a:pt x="3418" y="1400"/>
                  </a:cubicBezTo>
                  <a:cubicBezTo>
                    <a:pt x="3465" y="1115"/>
                    <a:pt x="3644" y="865"/>
                    <a:pt x="3894" y="746"/>
                  </a:cubicBezTo>
                  <a:close/>
                  <a:moveTo>
                    <a:pt x="4823" y="662"/>
                  </a:moveTo>
                  <a:cubicBezTo>
                    <a:pt x="5275" y="662"/>
                    <a:pt x="5656" y="1043"/>
                    <a:pt x="5656" y="1496"/>
                  </a:cubicBezTo>
                  <a:lnTo>
                    <a:pt x="5656" y="2008"/>
                  </a:lnTo>
                  <a:cubicBezTo>
                    <a:pt x="4715" y="1912"/>
                    <a:pt x="4418" y="1067"/>
                    <a:pt x="4323" y="662"/>
                  </a:cubicBezTo>
                  <a:close/>
                  <a:moveTo>
                    <a:pt x="3108" y="2377"/>
                  </a:moveTo>
                  <a:lnTo>
                    <a:pt x="3108" y="2508"/>
                  </a:lnTo>
                  <a:cubicBezTo>
                    <a:pt x="3108" y="2591"/>
                    <a:pt x="3108" y="2674"/>
                    <a:pt x="3120" y="2746"/>
                  </a:cubicBezTo>
                  <a:cubicBezTo>
                    <a:pt x="3060" y="2710"/>
                    <a:pt x="3037" y="2651"/>
                    <a:pt x="3037" y="2555"/>
                  </a:cubicBezTo>
                  <a:cubicBezTo>
                    <a:pt x="3037" y="2484"/>
                    <a:pt x="3060" y="2424"/>
                    <a:pt x="3108" y="2377"/>
                  </a:cubicBezTo>
                  <a:close/>
                  <a:moveTo>
                    <a:pt x="5966" y="2377"/>
                  </a:moveTo>
                  <a:cubicBezTo>
                    <a:pt x="6013" y="2424"/>
                    <a:pt x="6037" y="2484"/>
                    <a:pt x="6037" y="2555"/>
                  </a:cubicBezTo>
                  <a:cubicBezTo>
                    <a:pt x="6037" y="2627"/>
                    <a:pt x="5989" y="2710"/>
                    <a:pt x="5954" y="2746"/>
                  </a:cubicBezTo>
                  <a:cubicBezTo>
                    <a:pt x="5966" y="2674"/>
                    <a:pt x="5966" y="2603"/>
                    <a:pt x="5966" y="2508"/>
                  </a:cubicBezTo>
                  <a:lnTo>
                    <a:pt x="5966" y="2377"/>
                  </a:lnTo>
                  <a:close/>
                  <a:moveTo>
                    <a:pt x="6870" y="3460"/>
                  </a:moveTo>
                  <a:lnTo>
                    <a:pt x="6870" y="3746"/>
                  </a:lnTo>
                  <a:lnTo>
                    <a:pt x="5430" y="3746"/>
                  </a:lnTo>
                  <a:cubicBezTo>
                    <a:pt x="5513" y="3651"/>
                    <a:pt x="5608" y="3567"/>
                    <a:pt x="5680" y="3460"/>
                  </a:cubicBezTo>
                  <a:close/>
                  <a:moveTo>
                    <a:pt x="4108" y="1055"/>
                  </a:moveTo>
                  <a:cubicBezTo>
                    <a:pt x="4323" y="1698"/>
                    <a:pt x="4823" y="2258"/>
                    <a:pt x="5656" y="2317"/>
                  </a:cubicBezTo>
                  <a:lnTo>
                    <a:pt x="5656" y="2508"/>
                  </a:lnTo>
                  <a:cubicBezTo>
                    <a:pt x="5656" y="2984"/>
                    <a:pt x="5394" y="3424"/>
                    <a:pt x="5001" y="3663"/>
                  </a:cubicBezTo>
                  <a:lnTo>
                    <a:pt x="4799" y="3758"/>
                  </a:lnTo>
                  <a:cubicBezTo>
                    <a:pt x="4721" y="3811"/>
                    <a:pt x="4629" y="3838"/>
                    <a:pt x="4535" y="3838"/>
                  </a:cubicBezTo>
                  <a:cubicBezTo>
                    <a:pt x="4442" y="3838"/>
                    <a:pt x="4346" y="3811"/>
                    <a:pt x="4263" y="3758"/>
                  </a:cubicBezTo>
                  <a:lnTo>
                    <a:pt x="4073" y="3663"/>
                  </a:lnTo>
                  <a:cubicBezTo>
                    <a:pt x="3668" y="3424"/>
                    <a:pt x="3418" y="2984"/>
                    <a:pt x="3418" y="2508"/>
                  </a:cubicBezTo>
                  <a:lnTo>
                    <a:pt x="3418" y="2174"/>
                  </a:lnTo>
                  <a:lnTo>
                    <a:pt x="3418" y="1769"/>
                  </a:lnTo>
                  <a:cubicBezTo>
                    <a:pt x="3584" y="1698"/>
                    <a:pt x="3882" y="1484"/>
                    <a:pt x="4108" y="1055"/>
                  </a:cubicBezTo>
                  <a:close/>
                  <a:moveTo>
                    <a:pt x="4977" y="4055"/>
                  </a:moveTo>
                  <a:lnTo>
                    <a:pt x="4977" y="4591"/>
                  </a:lnTo>
                  <a:lnTo>
                    <a:pt x="4537" y="4913"/>
                  </a:lnTo>
                  <a:lnTo>
                    <a:pt x="4084" y="4591"/>
                  </a:lnTo>
                  <a:lnTo>
                    <a:pt x="4084" y="4055"/>
                  </a:lnTo>
                  <a:lnTo>
                    <a:pt x="4120" y="4055"/>
                  </a:lnTo>
                  <a:cubicBezTo>
                    <a:pt x="4251" y="4139"/>
                    <a:pt x="4382" y="4163"/>
                    <a:pt x="4537" y="4163"/>
                  </a:cubicBezTo>
                  <a:cubicBezTo>
                    <a:pt x="4680" y="4163"/>
                    <a:pt x="4823" y="4139"/>
                    <a:pt x="4954" y="4055"/>
                  </a:cubicBezTo>
                  <a:close/>
                  <a:moveTo>
                    <a:pt x="4084" y="4972"/>
                  </a:moveTo>
                  <a:lnTo>
                    <a:pt x="4299" y="5115"/>
                  </a:lnTo>
                  <a:lnTo>
                    <a:pt x="4084" y="5365"/>
                  </a:lnTo>
                  <a:lnTo>
                    <a:pt x="4084" y="4972"/>
                  </a:lnTo>
                  <a:close/>
                  <a:moveTo>
                    <a:pt x="4977" y="4984"/>
                  </a:moveTo>
                  <a:lnTo>
                    <a:pt x="4977" y="5389"/>
                  </a:lnTo>
                  <a:lnTo>
                    <a:pt x="4775" y="5127"/>
                  </a:lnTo>
                  <a:lnTo>
                    <a:pt x="4977" y="4984"/>
                  </a:lnTo>
                  <a:close/>
                  <a:moveTo>
                    <a:pt x="4977" y="5925"/>
                  </a:moveTo>
                  <a:lnTo>
                    <a:pt x="4977" y="6330"/>
                  </a:lnTo>
                  <a:lnTo>
                    <a:pt x="4942" y="6008"/>
                  </a:lnTo>
                  <a:lnTo>
                    <a:pt x="4977" y="5925"/>
                  </a:lnTo>
                  <a:close/>
                  <a:moveTo>
                    <a:pt x="4084" y="5925"/>
                  </a:moveTo>
                  <a:lnTo>
                    <a:pt x="4144" y="6008"/>
                  </a:lnTo>
                  <a:lnTo>
                    <a:pt x="4084" y="6353"/>
                  </a:lnTo>
                  <a:lnTo>
                    <a:pt x="4084" y="5925"/>
                  </a:lnTo>
                  <a:close/>
                  <a:moveTo>
                    <a:pt x="3775" y="4889"/>
                  </a:moveTo>
                  <a:lnTo>
                    <a:pt x="3775" y="7139"/>
                  </a:lnTo>
                  <a:lnTo>
                    <a:pt x="1632" y="7139"/>
                  </a:lnTo>
                  <a:lnTo>
                    <a:pt x="1632" y="6615"/>
                  </a:lnTo>
                  <a:cubicBezTo>
                    <a:pt x="1632" y="6044"/>
                    <a:pt x="1977" y="5520"/>
                    <a:pt x="2513" y="5306"/>
                  </a:cubicBezTo>
                  <a:cubicBezTo>
                    <a:pt x="2537" y="5294"/>
                    <a:pt x="2584" y="5282"/>
                    <a:pt x="2620" y="5270"/>
                  </a:cubicBezTo>
                  <a:lnTo>
                    <a:pt x="3775" y="4889"/>
                  </a:lnTo>
                  <a:close/>
                  <a:moveTo>
                    <a:pt x="4537" y="5341"/>
                  </a:moveTo>
                  <a:lnTo>
                    <a:pt x="4775" y="5627"/>
                  </a:lnTo>
                  <a:lnTo>
                    <a:pt x="4620" y="5901"/>
                  </a:lnTo>
                  <a:cubicBezTo>
                    <a:pt x="4608" y="5937"/>
                    <a:pt x="4596" y="5960"/>
                    <a:pt x="4608" y="6008"/>
                  </a:cubicBezTo>
                  <a:lnTo>
                    <a:pt x="4787" y="7139"/>
                  </a:lnTo>
                  <a:lnTo>
                    <a:pt x="4299" y="7139"/>
                  </a:lnTo>
                  <a:lnTo>
                    <a:pt x="4477" y="6008"/>
                  </a:lnTo>
                  <a:cubicBezTo>
                    <a:pt x="4477" y="5984"/>
                    <a:pt x="4465" y="5937"/>
                    <a:pt x="4442" y="5901"/>
                  </a:cubicBezTo>
                  <a:lnTo>
                    <a:pt x="4299" y="5627"/>
                  </a:lnTo>
                  <a:lnTo>
                    <a:pt x="4537" y="5341"/>
                  </a:lnTo>
                  <a:close/>
                  <a:moveTo>
                    <a:pt x="6882" y="4044"/>
                  </a:moveTo>
                  <a:lnTo>
                    <a:pt x="6859" y="4591"/>
                  </a:lnTo>
                  <a:cubicBezTo>
                    <a:pt x="6859" y="4651"/>
                    <a:pt x="6882" y="4698"/>
                    <a:pt x="6930" y="4734"/>
                  </a:cubicBezTo>
                  <a:cubicBezTo>
                    <a:pt x="6966" y="4746"/>
                    <a:pt x="6990" y="4758"/>
                    <a:pt x="7025" y="4758"/>
                  </a:cubicBezTo>
                  <a:cubicBezTo>
                    <a:pt x="7049" y="4758"/>
                    <a:pt x="7061" y="4758"/>
                    <a:pt x="7085" y="4746"/>
                  </a:cubicBezTo>
                  <a:lnTo>
                    <a:pt x="8109" y="4270"/>
                  </a:lnTo>
                  <a:cubicBezTo>
                    <a:pt x="8156" y="4282"/>
                    <a:pt x="8180" y="4282"/>
                    <a:pt x="8228" y="4294"/>
                  </a:cubicBezTo>
                  <a:lnTo>
                    <a:pt x="8192" y="7985"/>
                  </a:lnTo>
                  <a:lnTo>
                    <a:pt x="870" y="7985"/>
                  </a:lnTo>
                  <a:lnTo>
                    <a:pt x="870" y="4055"/>
                  </a:lnTo>
                  <a:lnTo>
                    <a:pt x="3775" y="4055"/>
                  </a:lnTo>
                  <a:lnTo>
                    <a:pt x="3775" y="4567"/>
                  </a:lnTo>
                  <a:lnTo>
                    <a:pt x="2525" y="4972"/>
                  </a:lnTo>
                  <a:cubicBezTo>
                    <a:pt x="2275" y="5044"/>
                    <a:pt x="2060" y="5175"/>
                    <a:pt x="1870" y="5341"/>
                  </a:cubicBezTo>
                  <a:cubicBezTo>
                    <a:pt x="1525" y="5663"/>
                    <a:pt x="1322" y="6115"/>
                    <a:pt x="1322" y="6615"/>
                  </a:cubicBezTo>
                  <a:lnTo>
                    <a:pt x="1322" y="7294"/>
                  </a:lnTo>
                  <a:cubicBezTo>
                    <a:pt x="1322" y="7377"/>
                    <a:pt x="1394" y="7449"/>
                    <a:pt x="1477" y="7449"/>
                  </a:cubicBezTo>
                  <a:lnTo>
                    <a:pt x="7621" y="7449"/>
                  </a:lnTo>
                  <a:cubicBezTo>
                    <a:pt x="7704" y="7449"/>
                    <a:pt x="7775" y="7377"/>
                    <a:pt x="7775" y="7294"/>
                  </a:cubicBezTo>
                  <a:lnTo>
                    <a:pt x="7775" y="6711"/>
                  </a:lnTo>
                  <a:cubicBezTo>
                    <a:pt x="7775" y="6615"/>
                    <a:pt x="7704" y="6544"/>
                    <a:pt x="7621" y="6544"/>
                  </a:cubicBezTo>
                  <a:cubicBezTo>
                    <a:pt x="7525" y="6544"/>
                    <a:pt x="7454" y="6615"/>
                    <a:pt x="7454" y="6711"/>
                  </a:cubicBezTo>
                  <a:lnTo>
                    <a:pt x="7454" y="7139"/>
                  </a:lnTo>
                  <a:lnTo>
                    <a:pt x="5311" y="7139"/>
                  </a:lnTo>
                  <a:lnTo>
                    <a:pt x="5311" y="4889"/>
                  </a:lnTo>
                  <a:lnTo>
                    <a:pt x="6466" y="5270"/>
                  </a:lnTo>
                  <a:cubicBezTo>
                    <a:pt x="6882" y="5401"/>
                    <a:pt x="7228" y="5722"/>
                    <a:pt x="7382" y="6139"/>
                  </a:cubicBezTo>
                  <a:cubicBezTo>
                    <a:pt x="7401" y="6212"/>
                    <a:pt x="7461" y="6243"/>
                    <a:pt x="7525" y="6243"/>
                  </a:cubicBezTo>
                  <a:cubicBezTo>
                    <a:pt x="7545" y="6243"/>
                    <a:pt x="7565" y="6240"/>
                    <a:pt x="7585" y="6234"/>
                  </a:cubicBezTo>
                  <a:cubicBezTo>
                    <a:pt x="7680" y="6199"/>
                    <a:pt x="7704" y="6115"/>
                    <a:pt x="7680" y="6020"/>
                  </a:cubicBezTo>
                  <a:cubicBezTo>
                    <a:pt x="7502" y="5520"/>
                    <a:pt x="7085" y="5115"/>
                    <a:pt x="6573" y="4948"/>
                  </a:cubicBezTo>
                  <a:lnTo>
                    <a:pt x="5323" y="4556"/>
                  </a:lnTo>
                  <a:lnTo>
                    <a:pt x="5323" y="4044"/>
                  </a:lnTo>
                  <a:close/>
                  <a:moveTo>
                    <a:pt x="4787" y="9199"/>
                  </a:moveTo>
                  <a:lnTo>
                    <a:pt x="4918" y="9818"/>
                  </a:lnTo>
                  <a:lnTo>
                    <a:pt x="4120" y="9818"/>
                  </a:lnTo>
                  <a:lnTo>
                    <a:pt x="4263" y="9199"/>
                  </a:lnTo>
                  <a:close/>
                  <a:moveTo>
                    <a:pt x="5858" y="10128"/>
                  </a:moveTo>
                  <a:lnTo>
                    <a:pt x="5858" y="10425"/>
                  </a:lnTo>
                  <a:lnTo>
                    <a:pt x="3227" y="10425"/>
                  </a:lnTo>
                  <a:lnTo>
                    <a:pt x="3227" y="10128"/>
                  </a:lnTo>
                  <a:close/>
                  <a:moveTo>
                    <a:pt x="8622" y="1"/>
                  </a:moveTo>
                  <a:cubicBezTo>
                    <a:pt x="8115" y="1"/>
                    <a:pt x="7612" y="175"/>
                    <a:pt x="7216" y="519"/>
                  </a:cubicBezTo>
                  <a:cubicBezTo>
                    <a:pt x="7156" y="579"/>
                    <a:pt x="7144" y="686"/>
                    <a:pt x="7204" y="746"/>
                  </a:cubicBezTo>
                  <a:cubicBezTo>
                    <a:pt x="7237" y="778"/>
                    <a:pt x="7280" y="797"/>
                    <a:pt x="7322" y="797"/>
                  </a:cubicBezTo>
                  <a:cubicBezTo>
                    <a:pt x="7357" y="797"/>
                    <a:pt x="7391" y="784"/>
                    <a:pt x="7418" y="757"/>
                  </a:cubicBezTo>
                  <a:cubicBezTo>
                    <a:pt x="7764" y="464"/>
                    <a:pt x="8195" y="314"/>
                    <a:pt x="8630" y="314"/>
                  </a:cubicBezTo>
                  <a:cubicBezTo>
                    <a:pt x="8989" y="314"/>
                    <a:pt x="9351" y="416"/>
                    <a:pt x="9668" y="626"/>
                  </a:cubicBezTo>
                  <a:cubicBezTo>
                    <a:pt x="10514" y="1186"/>
                    <a:pt x="10752" y="2353"/>
                    <a:pt x="10180" y="3198"/>
                  </a:cubicBezTo>
                  <a:cubicBezTo>
                    <a:pt x="9883" y="3639"/>
                    <a:pt x="9430" y="3925"/>
                    <a:pt x="8930" y="3996"/>
                  </a:cubicBezTo>
                  <a:lnTo>
                    <a:pt x="8883" y="3996"/>
                  </a:lnTo>
                  <a:cubicBezTo>
                    <a:pt x="8799" y="4014"/>
                    <a:pt x="8716" y="4023"/>
                    <a:pt x="8631" y="4023"/>
                  </a:cubicBezTo>
                  <a:cubicBezTo>
                    <a:pt x="8546" y="4023"/>
                    <a:pt x="8460" y="4014"/>
                    <a:pt x="8371" y="3996"/>
                  </a:cubicBezTo>
                  <a:cubicBezTo>
                    <a:pt x="8287" y="3984"/>
                    <a:pt x="8192" y="3972"/>
                    <a:pt x="8109" y="3936"/>
                  </a:cubicBezTo>
                  <a:cubicBezTo>
                    <a:pt x="8099" y="3933"/>
                    <a:pt x="8089" y="3932"/>
                    <a:pt x="8078" y="3932"/>
                  </a:cubicBezTo>
                  <a:cubicBezTo>
                    <a:pt x="8049" y="3932"/>
                    <a:pt x="8019" y="3943"/>
                    <a:pt x="8002" y="3960"/>
                  </a:cubicBezTo>
                  <a:lnTo>
                    <a:pt x="7156" y="4341"/>
                  </a:lnTo>
                  <a:lnTo>
                    <a:pt x="7204" y="3401"/>
                  </a:lnTo>
                  <a:cubicBezTo>
                    <a:pt x="7204" y="3365"/>
                    <a:pt x="7180" y="3329"/>
                    <a:pt x="7168" y="3305"/>
                  </a:cubicBezTo>
                  <a:cubicBezTo>
                    <a:pt x="6680" y="2686"/>
                    <a:pt x="6632" y="1829"/>
                    <a:pt x="7049" y="1174"/>
                  </a:cubicBezTo>
                  <a:cubicBezTo>
                    <a:pt x="7097" y="1103"/>
                    <a:pt x="7085" y="996"/>
                    <a:pt x="7001" y="948"/>
                  </a:cubicBezTo>
                  <a:cubicBezTo>
                    <a:pt x="6976" y="931"/>
                    <a:pt x="6946" y="923"/>
                    <a:pt x="6917" y="923"/>
                  </a:cubicBezTo>
                  <a:cubicBezTo>
                    <a:pt x="6863" y="923"/>
                    <a:pt x="6810" y="949"/>
                    <a:pt x="6787" y="996"/>
                  </a:cubicBezTo>
                  <a:cubicBezTo>
                    <a:pt x="6382" y="1650"/>
                    <a:pt x="6347" y="2448"/>
                    <a:pt x="6692" y="3103"/>
                  </a:cubicBezTo>
                  <a:lnTo>
                    <a:pt x="5858" y="3103"/>
                  </a:lnTo>
                  <a:cubicBezTo>
                    <a:pt x="5858" y="3091"/>
                    <a:pt x="5870" y="3091"/>
                    <a:pt x="5870" y="3079"/>
                  </a:cubicBezTo>
                  <a:cubicBezTo>
                    <a:pt x="6156" y="3043"/>
                    <a:pt x="6382" y="2805"/>
                    <a:pt x="6382" y="2531"/>
                  </a:cubicBezTo>
                  <a:cubicBezTo>
                    <a:pt x="6382" y="2270"/>
                    <a:pt x="6216" y="2067"/>
                    <a:pt x="5978" y="1996"/>
                  </a:cubicBezTo>
                  <a:lnTo>
                    <a:pt x="5978" y="1460"/>
                  </a:lnTo>
                  <a:cubicBezTo>
                    <a:pt x="5978" y="817"/>
                    <a:pt x="5454" y="305"/>
                    <a:pt x="4835" y="305"/>
                  </a:cubicBezTo>
                  <a:lnTo>
                    <a:pt x="4263" y="305"/>
                  </a:lnTo>
                  <a:cubicBezTo>
                    <a:pt x="4227" y="305"/>
                    <a:pt x="4180" y="305"/>
                    <a:pt x="4132" y="329"/>
                  </a:cubicBezTo>
                  <a:cubicBezTo>
                    <a:pt x="3549" y="400"/>
                    <a:pt x="3120" y="888"/>
                    <a:pt x="3120" y="1472"/>
                  </a:cubicBezTo>
                  <a:lnTo>
                    <a:pt x="3120" y="2008"/>
                  </a:lnTo>
                  <a:cubicBezTo>
                    <a:pt x="2894" y="2079"/>
                    <a:pt x="2715" y="2293"/>
                    <a:pt x="2715" y="2543"/>
                  </a:cubicBezTo>
                  <a:cubicBezTo>
                    <a:pt x="2715" y="2829"/>
                    <a:pt x="2941" y="3079"/>
                    <a:pt x="3227" y="3091"/>
                  </a:cubicBezTo>
                  <a:cubicBezTo>
                    <a:pt x="3227" y="3103"/>
                    <a:pt x="3239" y="3103"/>
                    <a:pt x="3239" y="3127"/>
                  </a:cubicBezTo>
                  <a:lnTo>
                    <a:pt x="155" y="3127"/>
                  </a:lnTo>
                  <a:cubicBezTo>
                    <a:pt x="72" y="3127"/>
                    <a:pt x="1" y="3198"/>
                    <a:pt x="1" y="3282"/>
                  </a:cubicBezTo>
                  <a:lnTo>
                    <a:pt x="1" y="9020"/>
                  </a:lnTo>
                  <a:cubicBezTo>
                    <a:pt x="1" y="9104"/>
                    <a:pt x="72" y="9175"/>
                    <a:pt x="155" y="9175"/>
                  </a:cubicBezTo>
                  <a:lnTo>
                    <a:pt x="1441" y="9175"/>
                  </a:lnTo>
                  <a:cubicBezTo>
                    <a:pt x="1525" y="9175"/>
                    <a:pt x="1608" y="9104"/>
                    <a:pt x="1608" y="9020"/>
                  </a:cubicBezTo>
                  <a:cubicBezTo>
                    <a:pt x="1608" y="8925"/>
                    <a:pt x="1525" y="8854"/>
                    <a:pt x="1441" y="8854"/>
                  </a:cubicBezTo>
                  <a:lnTo>
                    <a:pt x="322" y="8854"/>
                  </a:lnTo>
                  <a:lnTo>
                    <a:pt x="322" y="3436"/>
                  </a:lnTo>
                  <a:lnTo>
                    <a:pt x="3418" y="3436"/>
                  </a:lnTo>
                  <a:cubicBezTo>
                    <a:pt x="3489" y="3544"/>
                    <a:pt x="3572" y="3627"/>
                    <a:pt x="3668" y="3722"/>
                  </a:cubicBezTo>
                  <a:lnTo>
                    <a:pt x="739" y="3722"/>
                  </a:lnTo>
                  <a:cubicBezTo>
                    <a:pt x="655" y="3722"/>
                    <a:pt x="572" y="3794"/>
                    <a:pt x="572" y="3877"/>
                  </a:cubicBezTo>
                  <a:lnTo>
                    <a:pt x="572" y="8127"/>
                  </a:lnTo>
                  <a:cubicBezTo>
                    <a:pt x="572" y="8211"/>
                    <a:pt x="655" y="8282"/>
                    <a:pt x="739" y="8282"/>
                  </a:cubicBezTo>
                  <a:lnTo>
                    <a:pt x="8394" y="8282"/>
                  </a:lnTo>
                  <a:cubicBezTo>
                    <a:pt x="8478" y="8282"/>
                    <a:pt x="8549" y="8211"/>
                    <a:pt x="8549" y="8127"/>
                  </a:cubicBezTo>
                  <a:lnTo>
                    <a:pt x="8549" y="4317"/>
                  </a:lnTo>
                  <a:lnTo>
                    <a:pt x="8787" y="4317"/>
                  </a:lnTo>
                  <a:lnTo>
                    <a:pt x="8787" y="8842"/>
                  </a:lnTo>
                  <a:lnTo>
                    <a:pt x="2096" y="8842"/>
                  </a:lnTo>
                  <a:cubicBezTo>
                    <a:pt x="2001" y="8842"/>
                    <a:pt x="1929" y="8913"/>
                    <a:pt x="1929" y="8997"/>
                  </a:cubicBezTo>
                  <a:cubicBezTo>
                    <a:pt x="1929" y="9092"/>
                    <a:pt x="2001" y="9163"/>
                    <a:pt x="2096" y="9163"/>
                  </a:cubicBezTo>
                  <a:lnTo>
                    <a:pt x="3989" y="9163"/>
                  </a:lnTo>
                  <a:lnTo>
                    <a:pt x="3846" y="9794"/>
                  </a:lnTo>
                  <a:lnTo>
                    <a:pt x="3108" y="9794"/>
                  </a:lnTo>
                  <a:cubicBezTo>
                    <a:pt x="3013" y="9794"/>
                    <a:pt x="2941" y="9866"/>
                    <a:pt x="2941" y="9949"/>
                  </a:cubicBezTo>
                  <a:lnTo>
                    <a:pt x="2941" y="10568"/>
                  </a:lnTo>
                  <a:cubicBezTo>
                    <a:pt x="2941" y="10652"/>
                    <a:pt x="3013" y="10723"/>
                    <a:pt x="3108" y="10723"/>
                  </a:cubicBezTo>
                  <a:lnTo>
                    <a:pt x="6049" y="10723"/>
                  </a:lnTo>
                  <a:cubicBezTo>
                    <a:pt x="6144" y="10723"/>
                    <a:pt x="6216" y="10652"/>
                    <a:pt x="6216" y="10568"/>
                  </a:cubicBezTo>
                  <a:lnTo>
                    <a:pt x="6216" y="9973"/>
                  </a:lnTo>
                  <a:cubicBezTo>
                    <a:pt x="6216" y="9878"/>
                    <a:pt x="6144" y="9806"/>
                    <a:pt x="6049" y="9806"/>
                  </a:cubicBezTo>
                  <a:lnTo>
                    <a:pt x="5311" y="9806"/>
                  </a:lnTo>
                  <a:lnTo>
                    <a:pt x="5180" y="9175"/>
                  </a:lnTo>
                  <a:lnTo>
                    <a:pt x="8930" y="9175"/>
                  </a:lnTo>
                  <a:cubicBezTo>
                    <a:pt x="9014" y="9175"/>
                    <a:pt x="9085" y="9104"/>
                    <a:pt x="9085" y="9008"/>
                  </a:cubicBezTo>
                  <a:lnTo>
                    <a:pt x="9085" y="4282"/>
                  </a:lnTo>
                  <a:cubicBezTo>
                    <a:pt x="9621" y="4163"/>
                    <a:pt x="10121" y="3853"/>
                    <a:pt x="10442" y="3353"/>
                  </a:cubicBezTo>
                  <a:cubicBezTo>
                    <a:pt x="11097" y="2377"/>
                    <a:pt x="10835" y="1019"/>
                    <a:pt x="9835" y="365"/>
                  </a:cubicBezTo>
                  <a:cubicBezTo>
                    <a:pt x="9467" y="121"/>
                    <a:pt x="9043" y="1"/>
                    <a:pt x="86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14;p103">
              <a:extLst>
                <a:ext uri="{FF2B5EF4-FFF2-40B4-BE49-F238E27FC236}">
                  <a16:creationId xmlns:a16="http://schemas.microsoft.com/office/drawing/2014/main" id="{1FA88174-EF29-A042-6CE5-5376E6869C26}"/>
                </a:ext>
              </a:extLst>
            </p:cNvPr>
            <p:cNvSpPr/>
            <p:nvPr/>
          </p:nvSpPr>
          <p:spPr>
            <a:xfrm>
              <a:off x="1148865" y="3851598"/>
              <a:ext cx="27181" cy="51733"/>
            </a:xfrm>
            <a:custGeom>
              <a:avLst/>
              <a:gdLst/>
              <a:ahLst/>
              <a:cxnLst/>
              <a:rect l="l" t="t" r="r" b="b"/>
              <a:pathLst>
                <a:path w="858" h="1633" extrusionOk="0">
                  <a:moveTo>
                    <a:pt x="179" y="1"/>
                  </a:moveTo>
                  <a:cubicBezTo>
                    <a:pt x="95" y="1"/>
                    <a:pt x="24" y="72"/>
                    <a:pt x="24" y="168"/>
                  </a:cubicBezTo>
                  <a:cubicBezTo>
                    <a:pt x="24" y="251"/>
                    <a:pt x="95" y="322"/>
                    <a:pt x="179" y="322"/>
                  </a:cubicBezTo>
                  <a:lnTo>
                    <a:pt x="274" y="322"/>
                  </a:lnTo>
                  <a:lnTo>
                    <a:pt x="274" y="1311"/>
                  </a:lnTo>
                  <a:lnTo>
                    <a:pt x="167" y="1311"/>
                  </a:lnTo>
                  <a:cubicBezTo>
                    <a:pt x="83" y="1311"/>
                    <a:pt x="0" y="1382"/>
                    <a:pt x="0" y="1477"/>
                  </a:cubicBezTo>
                  <a:cubicBezTo>
                    <a:pt x="0" y="1561"/>
                    <a:pt x="83" y="1632"/>
                    <a:pt x="167" y="1632"/>
                  </a:cubicBezTo>
                  <a:lnTo>
                    <a:pt x="691" y="1632"/>
                  </a:lnTo>
                  <a:cubicBezTo>
                    <a:pt x="774" y="1632"/>
                    <a:pt x="857" y="1561"/>
                    <a:pt x="857" y="1477"/>
                  </a:cubicBezTo>
                  <a:cubicBezTo>
                    <a:pt x="857" y="1358"/>
                    <a:pt x="774" y="1299"/>
                    <a:pt x="691" y="1299"/>
                  </a:cubicBezTo>
                  <a:lnTo>
                    <a:pt x="583" y="1299"/>
                  </a:lnTo>
                  <a:lnTo>
                    <a:pt x="583" y="168"/>
                  </a:lnTo>
                  <a:cubicBezTo>
                    <a:pt x="583" y="72"/>
                    <a:pt x="512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15;p103">
              <a:extLst>
                <a:ext uri="{FF2B5EF4-FFF2-40B4-BE49-F238E27FC236}">
                  <a16:creationId xmlns:a16="http://schemas.microsoft.com/office/drawing/2014/main" id="{417830BE-ECDE-5D6F-F9D7-AE08C4738AF9}"/>
                </a:ext>
              </a:extLst>
            </p:cNvPr>
            <p:cNvSpPr/>
            <p:nvPr/>
          </p:nvSpPr>
          <p:spPr>
            <a:xfrm>
              <a:off x="1152255" y="3836138"/>
              <a:ext cx="15111" cy="15111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1"/>
                  </a:moveTo>
                  <a:cubicBezTo>
                    <a:pt x="107" y="1"/>
                    <a:pt x="0" y="96"/>
                    <a:pt x="0" y="239"/>
                  </a:cubicBezTo>
                  <a:cubicBezTo>
                    <a:pt x="0" y="370"/>
                    <a:pt x="107" y="477"/>
                    <a:pt x="238" y="477"/>
                  </a:cubicBezTo>
                  <a:cubicBezTo>
                    <a:pt x="369" y="477"/>
                    <a:pt x="476" y="370"/>
                    <a:pt x="476" y="239"/>
                  </a:cubicBezTo>
                  <a:cubicBezTo>
                    <a:pt x="476" y="96"/>
                    <a:pt x="369" y="1"/>
                    <a:pt x="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16;p103">
              <a:extLst>
                <a:ext uri="{FF2B5EF4-FFF2-40B4-BE49-F238E27FC236}">
                  <a16:creationId xmlns:a16="http://schemas.microsoft.com/office/drawing/2014/main" id="{9341E629-6530-A142-4C40-717BD71AFF4B}"/>
                </a:ext>
              </a:extLst>
            </p:cNvPr>
            <p:cNvSpPr/>
            <p:nvPr/>
          </p:nvSpPr>
          <p:spPr>
            <a:xfrm>
              <a:off x="1022494" y="3867438"/>
              <a:ext cx="19642" cy="29843"/>
            </a:xfrm>
            <a:custGeom>
              <a:avLst/>
              <a:gdLst/>
              <a:ahLst/>
              <a:cxnLst/>
              <a:rect l="l" t="t" r="r" b="b"/>
              <a:pathLst>
                <a:path w="620" h="942" extrusionOk="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lnTo>
                    <a:pt x="0" y="775"/>
                  </a:lnTo>
                  <a:cubicBezTo>
                    <a:pt x="0" y="870"/>
                    <a:pt x="84" y="942"/>
                    <a:pt x="167" y="942"/>
                  </a:cubicBezTo>
                  <a:lnTo>
                    <a:pt x="441" y="942"/>
                  </a:lnTo>
                  <a:cubicBezTo>
                    <a:pt x="524" y="942"/>
                    <a:pt x="596" y="870"/>
                    <a:pt x="596" y="775"/>
                  </a:cubicBezTo>
                  <a:cubicBezTo>
                    <a:pt x="620" y="692"/>
                    <a:pt x="536" y="620"/>
                    <a:pt x="453" y="620"/>
                  </a:cubicBezTo>
                  <a:lnTo>
                    <a:pt x="334" y="620"/>
                  </a:ln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762;p88">
            <a:extLst>
              <a:ext uri="{FF2B5EF4-FFF2-40B4-BE49-F238E27FC236}">
                <a16:creationId xmlns:a16="http://schemas.microsoft.com/office/drawing/2014/main" id="{050920E8-BA5C-A711-78B9-2DA69630503D}"/>
              </a:ext>
            </a:extLst>
          </p:cNvPr>
          <p:cNvSpPr txBox="1"/>
          <p:nvPr/>
        </p:nvSpPr>
        <p:spPr>
          <a:xfrm>
            <a:off x="551961" y="2070507"/>
            <a:ext cx="41880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ko-KR" altLang="en-US" dirty="0">
                <a:solidFill>
                  <a:schemeClr val="dk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ontserrat Medium"/>
                <a:sym typeface="Montserrat Medium"/>
              </a:rPr>
              <a:t>의료 보험 종사자들은 보험 청구를 위해 들어온 자료가 거짓인지 아닌지 판단하기 어려움</a:t>
            </a:r>
            <a:endParaRPr lang="en-US" altLang="ko-KR" dirty="0">
              <a:solidFill>
                <a:schemeClr val="dk2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en-US" dirty="0">
              <a:solidFill>
                <a:schemeClr val="dk2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ko-KR" altLang="en-US" dirty="0">
                <a:solidFill>
                  <a:schemeClr val="dk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ontserrat Medium"/>
                <a:sym typeface="Montserrat Medium"/>
              </a:rPr>
              <a:t>이 서비스를 이용하면 청구자가 보낸 내시경 자료가 어떤 것인지 또는 거짓인지 아닌지 판단하는데 도움을 받을 수 있음</a:t>
            </a:r>
            <a:endParaRPr dirty="0">
              <a:solidFill>
                <a:schemeClr val="dk2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ontserrat Medium"/>
              <a:sym typeface="Montserrat Medium"/>
            </a:endParaRPr>
          </a:p>
        </p:txBody>
      </p:sp>
      <p:sp>
        <p:nvSpPr>
          <p:cNvPr id="17" name="Google Shape;764;p88">
            <a:extLst>
              <a:ext uri="{FF2B5EF4-FFF2-40B4-BE49-F238E27FC236}">
                <a16:creationId xmlns:a16="http://schemas.microsoft.com/office/drawing/2014/main" id="{E39D54B3-34FC-4FC7-88F1-6143C8E4ECA6}"/>
              </a:ext>
            </a:extLst>
          </p:cNvPr>
          <p:cNvSpPr txBox="1"/>
          <p:nvPr/>
        </p:nvSpPr>
        <p:spPr>
          <a:xfrm>
            <a:off x="551961" y="1769007"/>
            <a:ext cx="41880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Purpose</a:t>
            </a:r>
            <a:endParaRPr sz="2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762;p88">
            <a:extLst>
              <a:ext uri="{FF2B5EF4-FFF2-40B4-BE49-F238E27FC236}">
                <a16:creationId xmlns:a16="http://schemas.microsoft.com/office/drawing/2014/main" id="{25DC3B61-C6AC-723B-C1A6-C7CF53BC96EF}"/>
              </a:ext>
            </a:extLst>
          </p:cNvPr>
          <p:cNvSpPr txBox="1"/>
          <p:nvPr/>
        </p:nvSpPr>
        <p:spPr>
          <a:xfrm>
            <a:off x="4404039" y="2070507"/>
            <a:ext cx="41880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r>
              <a:rPr lang="ko-KR" altLang="en-US" dirty="0">
                <a:solidFill>
                  <a:schemeClr val="dk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ontserrat Medium"/>
                <a:sym typeface="Montserrat Medium"/>
              </a:rPr>
              <a:t>보험 관련 종사자들</a:t>
            </a:r>
            <a:endParaRPr lang="en-US" altLang="ko-KR" dirty="0">
              <a:solidFill>
                <a:schemeClr val="dk2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lang="en-US" dirty="0">
              <a:solidFill>
                <a:schemeClr val="dk2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ontserrat Medium"/>
              <a:sym typeface="Montserrat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</a:pPr>
            <a:endParaRPr dirty="0">
              <a:solidFill>
                <a:schemeClr val="dk2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ontserrat Medium"/>
              <a:sym typeface="Montserrat Medium"/>
            </a:endParaRPr>
          </a:p>
        </p:txBody>
      </p:sp>
      <p:sp>
        <p:nvSpPr>
          <p:cNvPr id="19" name="Google Shape;764;p88">
            <a:extLst>
              <a:ext uri="{FF2B5EF4-FFF2-40B4-BE49-F238E27FC236}">
                <a16:creationId xmlns:a16="http://schemas.microsoft.com/office/drawing/2014/main" id="{A7586367-8589-1662-4997-41725A03445B}"/>
              </a:ext>
            </a:extLst>
          </p:cNvPr>
          <p:cNvSpPr txBox="1"/>
          <p:nvPr/>
        </p:nvSpPr>
        <p:spPr>
          <a:xfrm>
            <a:off x="4404039" y="1826487"/>
            <a:ext cx="41880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sz="2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4776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0A6099E-F108-7DCA-FCD1-FD673D62BA79}"/>
              </a:ext>
            </a:extLst>
          </p:cNvPr>
          <p:cNvSpPr/>
          <p:nvPr/>
        </p:nvSpPr>
        <p:spPr>
          <a:xfrm>
            <a:off x="1485040" y="-3162586"/>
            <a:ext cx="240631" cy="40082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12B8EF-D8EF-B564-727B-3D7EF4F6B382}"/>
              </a:ext>
            </a:extLst>
          </p:cNvPr>
          <p:cNvSpPr/>
          <p:nvPr/>
        </p:nvSpPr>
        <p:spPr>
          <a:xfrm>
            <a:off x="-2010993" y="-3162586"/>
            <a:ext cx="240631" cy="40082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23A066-58F4-A3EF-8152-B58BFB1827F4}"/>
              </a:ext>
            </a:extLst>
          </p:cNvPr>
          <p:cNvSpPr/>
          <p:nvPr/>
        </p:nvSpPr>
        <p:spPr>
          <a:xfrm>
            <a:off x="-2010993" y="-3162586"/>
            <a:ext cx="3736664" cy="254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116A7-FF18-9173-B943-74B2F59B7847}"/>
              </a:ext>
            </a:extLst>
          </p:cNvPr>
          <p:cNvSpPr/>
          <p:nvPr/>
        </p:nvSpPr>
        <p:spPr>
          <a:xfrm>
            <a:off x="-2010993" y="604184"/>
            <a:ext cx="3736664" cy="254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AF43CA-88F9-CC28-BB96-D457A936E278}"/>
              </a:ext>
            </a:extLst>
          </p:cNvPr>
          <p:cNvSpPr/>
          <p:nvPr/>
        </p:nvSpPr>
        <p:spPr>
          <a:xfrm>
            <a:off x="7479715" y="4554105"/>
            <a:ext cx="3736664" cy="254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D00AB2-9649-FEE2-4C5A-ED7E2E62AE73}"/>
              </a:ext>
            </a:extLst>
          </p:cNvPr>
          <p:cNvSpPr/>
          <p:nvPr/>
        </p:nvSpPr>
        <p:spPr>
          <a:xfrm>
            <a:off x="7418418" y="4554105"/>
            <a:ext cx="240631" cy="40082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D638E4-79C3-E90C-AB38-2D823ADAD3F0}"/>
              </a:ext>
            </a:extLst>
          </p:cNvPr>
          <p:cNvSpPr/>
          <p:nvPr/>
        </p:nvSpPr>
        <p:spPr>
          <a:xfrm>
            <a:off x="7454109" y="8313220"/>
            <a:ext cx="3736664" cy="2543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815A3A-2BD1-43C6-5D24-02DF82525CD0}"/>
              </a:ext>
            </a:extLst>
          </p:cNvPr>
          <p:cNvSpPr/>
          <p:nvPr/>
        </p:nvSpPr>
        <p:spPr>
          <a:xfrm>
            <a:off x="10898409" y="4554105"/>
            <a:ext cx="317970" cy="40082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239;p37">
            <a:extLst>
              <a:ext uri="{FF2B5EF4-FFF2-40B4-BE49-F238E27FC236}">
                <a16:creationId xmlns:a16="http://schemas.microsoft.com/office/drawing/2014/main" id="{3EAED2FF-EB1F-7CE8-D790-C4112BB09EB1}"/>
              </a:ext>
            </a:extLst>
          </p:cNvPr>
          <p:cNvSpPr txBox="1">
            <a:spLocks/>
          </p:cNvSpPr>
          <p:nvPr/>
        </p:nvSpPr>
        <p:spPr>
          <a:xfrm>
            <a:off x="-539" y="204390"/>
            <a:ext cx="9144000" cy="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/>
              <a:t>Tools</a:t>
            </a:r>
            <a:endParaRPr lang="ko-KR" altLang="en-US" sz="3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439766-2C00-D975-1807-B21BEBF1D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83" y="1331709"/>
            <a:ext cx="1875064" cy="18750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EB4380-40C9-B27F-BCC8-9A8583870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55" y="1426850"/>
            <a:ext cx="1386637" cy="17799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BA7DCB-B9FC-6606-AEDA-B3C00C788192}"/>
              </a:ext>
            </a:extLst>
          </p:cNvPr>
          <p:cNvSpPr txBox="1"/>
          <p:nvPr/>
        </p:nvSpPr>
        <p:spPr>
          <a:xfrm>
            <a:off x="1485040" y="3691976"/>
            <a:ext cx="59333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기본 언어는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Flask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웹 프레임워크로 학습한 딥러닝 모델을 서빙 및 예측에 사용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 외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CSS, HTML, JS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통해 웹 서비스의 틀을 갖춤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시연 영상1">
            <a:hlinkClick r:id="" action="ppaction://media"/>
            <a:extLst>
              <a:ext uri="{FF2B5EF4-FFF2-40B4-BE49-F238E27FC236}">
                <a16:creationId xmlns:a16="http://schemas.microsoft.com/office/drawing/2014/main" id="{BE1FECFA-135F-95B3-471D-57778F67D2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429" y="208429"/>
            <a:ext cx="8736452" cy="47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시연 영상2">
            <a:hlinkClick r:id="" action="ppaction://media"/>
            <a:extLst>
              <a:ext uri="{FF2B5EF4-FFF2-40B4-BE49-F238E27FC236}">
                <a16:creationId xmlns:a16="http://schemas.microsoft.com/office/drawing/2014/main" id="{9FDC59FA-071F-0E09-B828-68A502887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962" y="220896"/>
            <a:ext cx="8680076" cy="47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>
            <a:spLocks noGrp="1"/>
          </p:cNvSpPr>
          <p:nvPr>
            <p:ph type="title"/>
          </p:nvPr>
        </p:nvSpPr>
        <p:spPr>
          <a:xfrm>
            <a:off x="763248" y="2217357"/>
            <a:ext cx="7610779" cy="678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더 정교한 서비스화를 목표</a:t>
            </a:r>
            <a:endParaRPr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C29BF0-64D7-1388-2DD6-534B6783C364}"/>
              </a:ext>
            </a:extLst>
          </p:cNvPr>
          <p:cNvSpPr/>
          <p:nvPr/>
        </p:nvSpPr>
        <p:spPr>
          <a:xfrm>
            <a:off x="-33618" y="-47065"/>
            <a:ext cx="9211235" cy="282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531E55-EFB0-F8AA-A7F4-6CB00A36C776}"/>
              </a:ext>
            </a:extLst>
          </p:cNvPr>
          <p:cNvSpPr/>
          <p:nvPr/>
        </p:nvSpPr>
        <p:spPr>
          <a:xfrm>
            <a:off x="-33619" y="4877722"/>
            <a:ext cx="9211235" cy="282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38D226-7A1C-FF5B-0D79-2563F318D1AE}"/>
              </a:ext>
            </a:extLst>
          </p:cNvPr>
          <p:cNvSpPr/>
          <p:nvPr/>
        </p:nvSpPr>
        <p:spPr>
          <a:xfrm>
            <a:off x="-33619" y="-47065"/>
            <a:ext cx="275666" cy="5207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D26B95-6A0C-A0BA-CEEC-03F131CE449C}"/>
              </a:ext>
            </a:extLst>
          </p:cNvPr>
          <p:cNvSpPr/>
          <p:nvPr/>
        </p:nvSpPr>
        <p:spPr>
          <a:xfrm>
            <a:off x="8915397" y="-63676"/>
            <a:ext cx="275666" cy="5207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C6DF68-62B1-9708-4051-9C2DFF424BEA}"/>
              </a:ext>
            </a:extLst>
          </p:cNvPr>
          <p:cNvSpPr/>
          <p:nvPr/>
        </p:nvSpPr>
        <p:spPr>
          <a:xfrm>
            <a:off x="3677771" y="1082488"/>
            <a:ext cx="1822076" cy="470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C6A0A5-3108-902B-0CCA-3471983F8808}"/>
              </a:ext>
            </a:extLst>
          </p:cNvPr>
          <p:cNvSpPr/>
          <p:nvPr/>
        </p:nvSpPr>
        <p:spPr>
          <a:xfrm>
            <a:off x="3818965" y="437029"/>
            <a:ext cx="1633817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7EFE36-4810-83A1-4D9B-473586887315}"/>
              </a:ext>
            </a:extLst>
          </p:cNvPr>
          <p:cNvSpPr/>
          <p:nvPr/>
        </p:nvSpPr>
        <p:spPr>
          <a:xfrm>
            <a:off x="4061012" y="1553135"/>
            <a:ext cx="1015253" cy="174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421;p57">
            <a:extLst>
              <a:ext uri="{FF2B5EF4-FFF2-40B4-BE49-F238E27FC236}">
                <a16:creationId xmlns:a16="http://schemas.microsoft.com/office/drawing/2014/main" id="{1E616BA3-BF3D-3F4D-4F46-3D0B339CC703}"/>
              </a:ext>
            </a:extLst>
          </p:cNvPr>
          <p:cNvSpPr txBox="1">
            <a:spLocks/>
          </p:cNvSpPr>
          <p:nvPr/>
        </p:nvSpPr>
        <p:spPr>
          <a:xfrm>
            <a:off x="720000" y="25334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74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목표</a:t>
            </a:r>
            <a:endParaRPr lang="en-US" sz="3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759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/>
        </p:nvSpPr>
        <p:spPr>
          <a:xfrm flipH="1">
            <a:off x="2233485" y="1125252"/>
            <a:ext cx="945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ontserrat ExtraBold"/>
                <a:sym typeface="Montserrat ExtraBold"/>
              </a:rPr>
              <a:t>주차</a:t>
            </a:r>
            <a:endParaRPr dirty="0">
              <a:solidFill>
                <a:schemeClr val="dk2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ontserrat ExtraBold"/>
              <a:sym typeface="Montserrat ExtraBold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 flipH="1">
            <a:off x="3945885" y="1125252"/>
            <a:ext cx="10236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Montserrat ExtraBold"/>
                <a:ea typeface="KoPub돋움체 Bold" panose="02020603020101020101" pitchFamily="18" charset="-127"/>
                <a:cs typeface="Montserrat ExtraBold"/>
                <a:sym typeface="Montserrat ExtraBold"/>
              </a:rPr>
              <a:t>2</a:t>
            </a:r>
            <a:r>
              <a:rPr lang="ko-KR" altLang="en-US" dirty="0">
                <a:solidFill>
                  <a:schemeClr val="dk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ontserrat ExtraBold"/>
                <a:sym typeface="Montserrat ExtraBold"/>
              </a:rPr>
              <a:t>주차</a:t>
            </a:r>
          </a:p>
        </p:txBody>
      </p:sp>
      <p:sp>
        <p:nvSpPr>
          <p:cNvPr id="363" name="Google Shape;363;p51"/>
          <p:cNvSpPr txBox="1"/>
          <p:nvPr/>
        </p:nvSpPr>
        <p:spPr>
          <a:xfrm flipH="1">
            <a:off x="5736885" y="1125252"/>
            <a:ext cx="8874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Montserrat ExtraBold"/>
                <a:ea typeface="KoPub돋움체 Bold" panose="02020603020101020101" pitchFamily="18" charset="-127"/>
                <a:cs typeface="Montserrat ExtraBold"/>
                <a:sym typeface="Montserrat ExtraBold"/>
              </a:rPr>
              <a:t>3</a:t>
            </a:r>
            <a:r>
              <a:rPr lang="ko-KR" altLang="en-US" dirty="0">
                <a:solidFill>
                  <a:schemeClr val="dk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ontserrat ExtraBold"/>
                <a:sym typeface="Montserrat ExtraBold"/>
              </a:rPr>
              <a:t>주차</a:t>
            </a:r>
          </a:p>
        </p:txBody>
      </p:sp>
      <p:sp>
        <p:nvSpPr>
          <p:cNvPr id="364" name="Google Shape;364;p51"/>
          <p:cNvSpPr txBox="1"/>
          <p:nvPr/>
        </p:nvSpPr>
        <p:spPr>
          <a:xfrm flipH="1">
            <a:off x="7391685" y="1129702"/>
            <a:ext cx="7986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Montserrat ExtraBold"/>
                <a:ea typeface="KoPub돋움체 Bold" panose="02020603020101020101" pitchFamily="18" charset="-127"/>
                <a:cs typeface="Montserrat ExtraBold"/>
                <a:sym typeface="Montserrat ExtraBold"/>
              </a:rPr>
              <a:t>4</a:t>
            </a:r>
            <a:r>
              <a:rPr lang="ko-KR" altLang="en-US" dirty="0">
                <a:solidFill>
                  <a:schemeClr val="dk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Montserrat ExtraBold"/>
                <a:sym typeface="Montserrat ExtraBold"/>
              </a:rPr>
              <a:t>주차</a:t>
            </a:r>
          </a:p>
        </p:txBody>
      </p:sp>
      <p:sp>
        <p:nvSpPr>
          <p:cNvPr id="367" name="Google Shape;367;p51"/>
          <p:cNvSpPr txBox="1"/>
          <p:nvPr/>
        </p:nvSpPr>
        <p:spPr>
          <a:xfrm flipH="1">
            <a:off x="727181" y="1610557"/>
            <a:ext cx="11181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Modeling</a:t>
            </a:r>
            <a:endParaRPr sz="1500" dirty="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8" name="Google Shape;368;p51"/>
          <p:cNvSpPr txBox="1"/>
          <p:nvPr/>
        </p:nvSpPr>
        <p:spPr>
          <a:xfrm flipH="1">
            <a:off x="693131" y="2944873"/>
            <a:ext cx="11181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Service</a:t>
            </a:r>
            <a:endParaRPr sz="150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9" name="Google Shape;369;p51"/>
          <p:cNvSpPr txBox="1"/>
          <p:nvPr/>
        </p:nvSpPr>
        <p:spPr>
          <a:xfrm flipH="1">
            <a:off x="363503" y="1995376"/>
            <a:ext cx="1481778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Model</a:t>
            </a:r>
            <a:endParaRPr sz="15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0" name="Google Shape;370;p51"/>
          <p:cNvSpPr txBox="1"/>
          <p:nvPr/>
        </p:nvSpPr>
        <p:spPr>
          <a:xfrm flipH="1">
            <a:off x="-100420" y="2395635"/>
            <a:ext cx="1945701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Increase ACC</a:t>
            </a:r>
            <a:endParaRPr sz="15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1" name="Google Shape;371;p51"/>
          <p:cNvSpPr txBox="1"/>
          <p:nvPr/>
        </p:nvSpPr>
        <p:spPr>
          <a:xfrm flipH="1">
            <a:off x="761231" y="3345138"/>
            <a:ext cx="10500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Web</a:t>
            </a:r>
            <a:endParaRPr sz="15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2" name="Google Shape;372;p51"/>
          <p:cNvSpPr txBox="1"/>
          <p:nvPr/>
        </p:nvSpPr>
        <p:spPr>
          <a:xfrm flipH="1">
            <a:off x="363503" y="3745403"/>
            <a:ext cx="1447728" cy="15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Serving</a:t>
            </a:r>
            <a:endParaRPr sz="15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73" name="Google Shape;373;p51"/>
          <p:cNvGrpSpPr/>
          <p:nvPr/>
        </p:nvGrpSpPr>
        <p:grpSpPr>
          <a:xfrm>
            <a:off x="2026968" y="1418681"/>
            <a:ext cx="6370200" cy="2664900"/>
            <a:chOff x="2053862" y="1748134"/>
            <a:chExt cx="6370200" cy="2664900"/>
          </a:xfrm>
        </p:grpSpPr>
        <p:sp>
          <p:nvSpPr>
            <p:cNvPr id="374" name="Google Shape;374;p51"/>
            <p:cNvSpPr/>
            <p:nvPr/>
          </p:nvSpPr>
          <p:spPr>
            <a:xfrm>
              <a:off x="2053862" y="1748134"/>
              <a:ext cx="6370200" cy="266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51"/>
            <p:cNvSpPr/>
            <p:nvPr/>
          </p:nvSpPr>
          <p:spPr>
            <a:xfrm>
              <a:off x="2260443" y="1931525"/>
              <a:ext cx="5956800" cy="12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1"/>
            <p:cNvSpPr/>
            <p:nvPr/>
          </p:nvSpPr>
          <p:spPr>
            <a:xfrm>
              <a:off x="2260379" y="2300400"/>
              <a:ext cx="5956800" cy="12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2260379" y="2704075"/>
              <a:ext cx="5956800" cy="12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2260379" y="3274325"/>
              <a:ext cx="5956800" cy="12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2260379" y="3643200"/>
              <a:ext cx="5956800" cy="12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2260379" y="4046875"/>
              <a:ext cx="5956800" cy="12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3375054" y="1931524"/>
              <a:ext cx="3715083" cy="1227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3366478" y="2300400"/>
              <a:ext cx="1629900" cy="11211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4996378" y="2699124"/>
              <a:ext cx="2093759" cy="13395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1"/>
            <p:cNvSpPr/>
            <p:nvPr/>
          </p:nvSpPr>
          <p:spPr>
            <a:xfrm>
              <a:off x="6123594" y="3274325"/>
              <a:ext cx="2093759" cy="1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1"/>
            <p:cNvSpPr/>
            <p:nvPr/>
          </p:nvSpPr>
          <p:spPr>
            <a:xfrm>
              <a:off x="6123419" y="3641155"/>
              <a:ext cx="2093759" cy="12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6576636" y="4055882"/>
              <a:ext cx="1640542" cy="11099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9;p37">
            <a:extLst>
              <a:ext uri="{FF2B5EF4-FFF2-40B4-BE49-F238E27FC236}">
                <a16:creationId xmlns:a16="http://schemas.microsoft.com/office/drawing/2014/main" id="{7285233F-F9D7-723D-938D-82870E7EE25B}"/>
              </a:ext>
            </a:extLst>
          </p:cNvPr>
          <p:cNvSpPr txBox="1">
            <a:spLocks/>
          </p:cNvSpPr>
          <p:nvPr/>
        </p:nvSpPr>
        <p:spPr>
          <a:xfrm>
            <a:off x="0" y="211132"/>
            <a:ext cx="9144000" cy="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/>
              <a:t> Schedule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9F9764-8B98-8126-5EBB-FA26E9641BE8}"/>
              </a:ext>
            </a:extLst>
          </p:cNvPr>
          <p:cNvSpPr/>
          <p:nvPr/>
        </p:nvSpPr>
        <p:spPr>
          <a:xfrm>
            <a:off x="4358869" y="3121335"/>
            <a:ext cx="4351994" cy="1203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5" name="Google Shape;705;p82"/>
          <p:cNvSpPr txBox="1">
            <a:spLocks noGrp="1"/>
          </p:cNvSpPr>
          <p:nvPr>
            <p:ph type="ctrTitle"/>
          </p:nvPr>
        </p:nvSpPr>
        <p:spPr>
          <a:xfrm>
            <a:off x="4572000" y="1526415"/>
            <a:ext cx="3852000" cy="9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706" name="Google Shape;706;p82"/>
          <p:cNvSpPr txBox="1">
            <a:spLocks noGrp="1"/>
          </p:cNvSpPr>
          <p:nvPr>
            <p:ph type="subTitle" idx="1"/>
          </p:nvPr>
        </p:nvSpPr>
        <p:spPr>
          <a:xfrm>
            <a:off x="4833636" y="2624896"/>
            <a:ext cx="3327600" cy="1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발표 내용 중 궁금한 점이 있으면 질문해주세요</a:t>
            </a:r>
            <a:endParaRPr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6DAFDB-E4F2-1AEF-7724-FAFC0A2F846E}"/>
              </a:ext>
            </a:extLst>
          </p:cNvPr>
          <p:cNvSpPr/>
          <p:nvPr/>
        </p:nvSpPr>
        <p:spPr>
          <a:xfrm>
            <a:off x="-1313161" y="185630"/>
            <a:ext cx="4420746" cy="2956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B35950-B2B8-C92C-1477-E9271DB15D85}"/>
              </a:ext>
            </a:extLst>
          </p:cNvPr>
          <p:cNvSpPr/>
          <p:nvPr/>
        </p:nvSpPr>
        <p:spPr>
          <a:xfrm>
            <a:off x="2811952" y="185630"/>
            <a:ext cx="295633" cy="4772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76866D9-258C-65EB-F921-7A292388C188}"/>
              </a:ext>
            </a:extLst>
          </p:cNvPr>
          <p:cNvSpPr/>
          <p:nvPr/>
        </p:nvSpPr>
        <p:spPr>
          <a:xfrm>
            <a:off x="2282562" y="983152"/>
            <a:ext cx="1426131" cy="1518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973DB-7725-EFCD-32B8-7178E6987916}"/>
              </a:ext>
            </a:extLst>
          </p:cNvPr>
          <p:cNvSpPr/>
          <p:nvPr/>
        </p:nvSpPr>
        <p:spPr>
          <a:xfrm>
            <a:off x="-1313161" y="4672848"/>
            <a:ext cx="4420746" cy="2956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8F881B-2247-D6FC-4C30-3AF7DCAF1DB3}"/>
              </a:ext>
            </a:extLst>
          </p:cNvPr>
          <p:cNvSpPr/>
          <p:nvPr/>
        </p:nvSpPr>
        <p:spPr>
          <a:xfrm>
            <a:off x="-1313161" y="196241"/>
            <a:ext cx="295633" cy="4772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80;p70">
            <a:extLst>
              <a:ext uri="{FF2B5EF4-FFF2-40B4-BE49-F238E27FC236}">
                <a16:creationId xmlns:a16="http://schemas.microsoft.com/office/drawing/2014/main" id="{348033DD-64DB-6123-733A-4DCD69EDC41B}"/>
              </a:ext>
            </a:extLst>
          </p:cNvPr>
          <p:cNvSpPr txBox="1">
            <a:spLocks/>
          </p:cNvSpPr>
          <p:nvPr/>
        </p:nvSpPr>
        <p:spPr>
          <a:xfrm>
            <a:off x="4115382" y="1276765"/>
            <a:ext cx="4105500" cy="1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Montserrat ExtraBold"/>
              <a:buNone/>
              <a:defRPr sz="6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altLang="ko-KR">
                <a:solidFill>
                  <a:schemeClr val="accent1"/>
                </a:solidFill>
              </a:rPr>
              <a:t>01</a:t>
            </a:r>
            <a:endParaRPr lang="en" altLang="ko-KR" dirty="0">
              <a:solidFill>
                <a:schemeClr val="accent1"/>
              </a:solidFill>
            </a:endParaRPr>
          </a:p>
        </p:txBody>
      </p:sp>
      <p:sp>
        <p:nvSpPr>
          <p:cNvPr id="10" name="Google Shape;580;p70">
            <a:extLst>
              <a:ext uri="{FF2B5EF4-FFF2-40B4-BE49-F238E27FC236}">
                <a16:creationId xmlns:a16="http://schemas.microsoft.com/office/drawing/2014/main" id="{5845C92C-00BE-8721-3D77-0DC85B97FAE3}"/>
              </a:ext>
            </a:extLst>
          </p:cNvPr>
          <p:cNvSpPr txBox="1">
            <a:spLocks/>
          </p:cNvSpPr>
          <p:nvPr/>
        </p:nvSpPr>
        <p:spPr>
          <a:xfrm>
            <a:off x="4115382" y="2237965"/>
            <a:ext cx="4105500" cy="1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ExtraBold"/>
              <a:buNone/>
              <a:defRPr sz="6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b="1" dirty="0" err="1">
                <a:solidFill>
                  <a:schemeClr val="accent3"/>
                </a:solidFill>
              </a:rPr>
              <a:t>Kvasir</a:t>
            </a:r>
            <a:r>
              <a:rPr lang="en-US" altLang="ko-KR" sz="3200" b="1" dirty="0">
                <a:solidFill>
                  <a:schemeClr val="accent3"/>
                </a:solidFill>
              </a:rPr>
              <a:t> Dataset </a:t>
            </a:r>
          </a:p>
        </p:txBody>
      </p:sp>
      <p:grpSp>
        <p:nvGrpSpPr>
          <p:cNvPr id="2" name="Google Shape;12115;p106">
            <a:extLst>
              <a:ext uri="{FF2B5EF4-FFF2-40B4-BE49-F238E27FC236}">
                <a16:creationId xmlns:a16="http://schemas.microsoft.com/office/drawing/2014/main" id="{3A6BC2CB-B2F5-15AA-ABBA-D2CEF3F55C2F}"/>
              </a:ext>
            </a:extLst>
          </p:cNvPr>
          <p:cNvGrpSpPr/>
          <p:nvPr/>
        </p:nvGrpSpPr>
        <p:grpSpPr>
          <a:xfrm>
            <a:off x="1125747" y="2287907"/>
            <a:ext cx="602200" cy="567685"/>
            <a:chOff x="6099375" y="2456075"/>
            <a:chExt cx="337684" cy="314194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3" name="Google Shape;12116;p106">
              <a:extLst>
                <a:ext uri="{FF2B5EF4-FFF2-40B4-BE49-F238E27FC236}">
                  <a16:creationId xmlns:a16="http://schemas.microsoft.com/office/drawing/2014/main" id="{490ED7DB-44D8-9249-A8F4-B2E50D74E430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117;p106">
              <a:extLst>
                <a:ext uri="{FF2B5EF4-FFF2-40B4-BE49-F238E27FC236}">
                  <a16:creationId xmlns:a16="http://schemas.microsoft.com/office/drawing/2014/main" id="{B17DA28C-A754-A462-3AE1-10E17F7942A8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310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9;p37">
            <a:extLst>
              <a:ext uri="{FF2B5EF4-FFF2-40B4-BE49-F238E27FC236}">
                <a16:creationId xmlns:a16="http://schemas.microsoft.com/office/drawing/2014/main" id="{CFDDAB30-3558-8E5B-24D7-EB7AE85FEAC0}"/>
              </a:ext>
            </a:extLst>
          </p:cNvPr>
          <p:cNvSpPr txBox="1">
            <a:spLocks/>
          </p:cNvSpPr>
          <p:nvPr/>
        </p:nvSpPr>
        <p:spPr>
          <a:xfrm>
            <a:off x="0" y="204409"/>
            <a:ext cx="9144000" cy="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/>
              <a:t> </a:t>
            </a:r>
            <a:r>
              <a:rPr lang="en-US" altLang="ko-KR" sz="3200" dirty="0" err="1"/>
              <a:t>Kvasir</a:t>
            </a:r>
            <a:r>
              <a:rPr lang="en-US" altLang="ko-KR" sz="3200" dirty="0"/>
              <a:t> Dataset </a:t>
            </a:r>
            <a:endParaRPr lang="ko-KR" altLang="en-US" sz="3200" dirty="0"/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4160118-69A1-DD46-9361-F2864701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49" y="2137074"/>
            <a:ext cx="2499027" cy="1999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4FB6E0-B85E-7A26-8062-059CE1D3562F}"/>
              </a:ext>
            </a:extLst>
          </p:cNvPr>
          <p:cNvSpPr txBox="1"/>
          <p:nvPr/>
        </p:nvSpPr>
        <p:spPr>
          <a:xfrm>
            <a:off x="925115" y="1112519"/>
            <a:ext cx="7293769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800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내시경으로 확인되는 질병의 종류를 나눈 데이터셋</a:t>
            </a:r>
            <a:endParaRPr lang="en-US" altLang="ko-KR" sz="1800" dirty="0">
              <a:solidFill>
                <a:schemeClr val="accent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0EBC7-34C6-0EF0-5BFB-DFE7623287A5}"/>
              </a:ext>
            </a:extLst>
          </p:cNvPr>
          <p:cNvSpPr txBox="1"/>
          <p:nvPr/>
        </p:nvSpPr>
        <p:spPr>
          <a:xfrm>
            <a:off x="4571999" y="1736302"/>
            <a:ext cx="31718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800" dirty="0">
                <a:solidFill>
                  <a:schemeClr val="accent3"/>
                </a:solidFill>
                <a:latin typeface="Montserrat SemiBold" panose="020B0604020202020204" pitchFamily="2" charset="0"/>
                <a:ea typeface="KoPub돋움체 Bold" panose="02020603020101020101" pitchFamily="18" charset="-127"/>
              </a:rPr>
              <a:t>            Class</a:t>
            </a:r>
          </a:p>
          <a:p>
            <a:pPr marL="800100" lvl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dyed-lifted-polyps</a:t>
            </a:r>
          </a:p>
          <a:p>
            <a:pPr marL="800100" lvl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dyed-resection-margins</a:t>
            </a:r>
          </a:p>
          <a:p>
            <a:pPr marL="800100" lvl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esophagitis</a:t>
            </a:r>
          </a:p>
          <a:p>
            <a:pPr marL="800100" lvl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normal-cecum</a:t>
            </a:r>
          </a:p>
          <a:p>
            <a:pPr marL="800100" lvl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normal-pylorus</a:t>
            </a:r>
          </a:p>
          <a:p>
            <a:pPr marL="800100" lvl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normal-z-line</a:t>
            </a:r>
          </a:p>
          <a:p>
            <a:pPr marL="800100" lvl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polyps</a:t>
            </a:r>
          </a:p>
          <a:p>
            <a:pPr marL="800100" lvl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>
                <a:solidFill>
                  <a:schemeClr val="accent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ulcerative-colitis</a:t>
            </a:r>
          </a:p>
          <a:p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6962F-9BD6-D1A4-04D3-22CFBDECEA04}"/>
              </a:ext>
            </a:extLst>
          </p:cNvPr>
          <p:cNvSpPr txBox="1"/>
          <p:nvPr/>
        </p:nvSpPr>
        <p:spPr>
          <a:xfrm>
            <a:off x="2306143" y="4136296"/>
            <a:ext cx="1443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ontserrat Medium"/>
                <a:sym typeface="Montserrat Medium"/>
              </a:rPr>
              <a:t>Ex) Polyps</a:t>
            </a:r>
          </a:p>
        </p:txBody>
      </p:sp>
    </p:spTree>
    <p:extLst>
      <p:ext uri="{BB962C8B-B14F-4D97-AF65-F5344CB8AC3E}">
        <p14:creationId xmlns:p14="http://schemas.microsoft.com/office/powerpoint/2010/main" val="170363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80;p70">
            <a:extLst>
              <a:ext uri="{FF2B5EF4-FFF2-40B4-BE49-F238E27FC236}">
                <a16:creationId xmlns:a16="http://schemas.microsoft.com/office/drawing/2014/main" id="{348033DD-64DB-6123-733A-4DCD69EDC41B}"/>
              </a:ext>
            </a:extLst>
          </p:cNvPr>
          <p:cNvSpPr txBox="1">
            <a:spLocks/>
          </p:cNvSpPr>
          <p:nvPr/>
        </p:nvSpPr>
        <p:spPr>
          <a:xfrm>
            <a:off x="4115382" y="1276765"/>
            <a:ext cx="4105500" cy="1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Montserrat ExtraBold"/>
              <a:buNone/>
              <a:defRPr sz="6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altLang="ko-KR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10" name="Google Shape;580;p70">
            <a:extLst>
              <a:ext uri="{FF2B5EF4-FFF2-40B4-BE49-F238E27FC236}">
                <a16:creationId xmlns:a16="http://schemas.microsoft.com/office/drawing/2014/main" id="{5845C92C-00BE-8721-3D77-0DC85B97FAE3}"/>
              </a:ext>
            </a:extLst>
          </p:cNvPr>
          <p:cNvSpPr txBox="1">
            <a:spLocks/>
          </p:cNvSpPr>
          <p:nvPr/>
        </p:nvSpPr>
        <p:spPr>
          <a:xfrm>
            <a:off x="4115382" y="2237965"/>
            <a:ext cx="4105500" cy="1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ExtraBold"/>
              <a:buNone/>
              <a:defRPr sz="6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b="1" dirty="0">
                <a:solidFill>
                  <a:schemeClr val="accent3"/>
                </a:solidFill>
              </a:rPr>
              <a:t>Using Models</a:t>
            </a:r>
          </a:p>
        </p:txBody>
      </p:sp>
      <p:grpSp>
        <p:nvGrpSpPr>
          <p:cNvPr id="2" name="Google Shape;11906;p106">
            <a:extLst>
              <a:ext uri="{FF2B5EF4-FFF2-40B4-BE49-F238E27FC236}">
                <a16:creationId xmlns:a16="http://schemas.microsoft.com/office/drawing/2014/main" id="{8FCE8886-DAD4-B179-750D-8442B3039DBF}"/>
              </a:ext>
            </a:extLst>
          </p:cNvPr>
          <p:cNvGrpSpPr/>
          <p:nvPr/>
        </p:nvGrpSpPr>
        <p:grpSpPr>
          <a:xfrm>
            <a:off x="1076490" y="2275833"/>
            <a:ext cx="592520" cy="591834"/>
            <a:chOff x="7482229" y="3351230"/>
            <a:chExt cx="357419" cy="357005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3" name="Google Shape;11907;p106">
              <a:extLst>
                <a:ext uri="{FF2B5EF4-FFF2-40B4-BE49-F238E27FC236}">
                  <a16:creationId xmlns:a16="http://schemas.microsoft.com/office/drawing/2014/main" id="{F3D0EDBE-DB4E-4D5A-146E-40D40CA741EA}"/>
                </a:ext>
              </a:extLst>
            </p:cNvPr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908;p106">
              <a:extLst>
                <a:ext uri="{FF2B5EF4-FFF2-40B4-BE49-F238E27FC236}">
                  <a16:creationId xmlns:a16="http://schemas.microsoft.com/office/drawing/2014/main" id="{3353721B-819D-D96B-2F19-1F74855D08FE}"/>
                </a:ext>
              </a:extLst>
            </p:cNvPr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09;p106">
              <a:extLst>
                <a:ext uri="{FF2B5EF4-FFF2-40B4-BE49-F238E27FC236}">
                  <a16:creationId xmlns:a16="http://schemas.microsoft.com/office/drawing/2014/main" id="{530E16D2-AC97-A566-8C33-0D1131FC63B3}"/>
                </a:ext>
              </a:extLst>
            </p:cNvPr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10;p106">
              <a:extLst>
                <a:ext uri="{FF2B5EF4-FFF2-40B4-BE49-F238E27FC236}">
                  <a16:creationId xmlns:a16="http://schemas.microsoft.com/office/drawing/2014/main" id="{68170A3C-F5E4-0261-27EE-11179DF6FE24}"/>
                </a:ext>
              </a:extLst>
            </p:cNvPr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11;p106">
              <a:extLst>
                <a:ext uri="{FF2B5EF4-FFF2-40B4-BE49-F238E27FC236}">
                  <a16:creationId xmlns:a16="http://schemas.microsoft.com/office/drawing/2014/main" id="{BDF2C24B-9BBD-8DA3-0C70-8B64AE60BED4}"/>
                </a:ext>
              </a:extLst>
            </p:cNvPr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913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9;p37">
            <a:extLst>
              <a:ext uri="{FF2B5EF4-FFF2-40B4-BE49-F238E27FC236}">
                <a16:creationId xmlns:a16="http://schemas.microsoft.com/office/drawing/2014/main" id="{CFDDAB30-3558-8E5B-24D7-EB7AE85FEAC0}"/>
              </a:ext>
            </a:extLst>
          </p:cNvPr>
          <p:cNvSpPr txBox="1">
            <a:spLocks/>
          </p:cNvSpPr>
          <p:nvPr/>
        </p:nvSpPr>
        <p:spPr>
          <a:xfrm>
            <a:off x="0" y="204409"/>
            <a:ext cx="9144000" cy="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/>
              <a:t>  Using Models</a:t>
            </a:r>
            <a:endParaRPr lang="ko-KR" altLang="en-US" sz="3200" dirty="0"/>
          </a:p>
        </p:txBody>
      </p:sp>
      <p:graphicFrame>
        <p:nvGraphicFramePr>
          <p:cNvPr id="5" name="Google Shape;197;p32">
            <a:extLst>
              <a:ext uri="{FF2B5EF4-FFF2-40B4-BE49-F238E27FC236}">
                <a16:creationId xmlns:a16="http://schemas.microsoft.com/office/drawing/2014/main" id="{41023393-6775-5AD4-5A96-1C6AC52A3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2966105"/>
              </p:ext>
            </p:extLst>
          </p:nvPr>
        </p:nvGraphicFramePr>
        <p:xfrm>
          <a:off x="800287" y="1084372"/>
          <a:ext cx="7543425" cy="3551920"/>
        </p:xfrm>
        <a:graphic>
          <a:graphicData uri="http://schemas.openxmlformats.org/drawingml/2006/table">
            <a:tbl>
              <a:tblPr>
                <a:noFill/>
                <a:tableStyleId>{A4932836-40EE-4FA0-BC4E-34AE794F1D22}</a:tableStyleId>
              </a:tblPr>
              <a:tblGrid>
                <a:gridCol w="1878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4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79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VGGNet</a:t>
                      </a:r>
                      <a:endParaRPr sz="2000" b="1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기존 모델보다 구조가 굉장히 간단</a:t>
                      </a:r>
                      <a:endParaRPr lang="en-US" altLang="ko-KR" sz="1400" dirty="0">
                        <a:solidFill>
                          <a:srgbClr val="191919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- Layer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의 수가 </a:t>
                      </a:r>
                      <a:r>
                        <a:rPr lang="en-US" altLang="ko-KR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개로 더 깊어짐</a:t>
                      </a:r>
                      <a:endParaRPr lang="en-US" altLang="ko-KR" sz="1400" dirty="0">
                        <a:solidFill>
                          <a:srgbClr val="191919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9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ResNet</a:t>
                      </a:r>
                      <a:endParaRPr sz="2000" b="1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지름길</a:t>
                      </a:r>
                      <a:r>
                        <a:rPr lang="en-US" altLang="ko-KR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(shortcut)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을 추가해 </a:t>
                      </a:r>
                      <a:r>
                        <a:rPr lang="en-US" altLang="ko-KR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Layer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수의 증가에 따른 성능 향상을 야기</a:t>
                      </a:r>
                      <a:endParaRPr sz="1400" dirty="0">
                        <a:solidFill>
                          <a:srgbClr val="191919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9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- Transformer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의 전체 </a:t>
                      </a:r>
                      <a:r>
                        <a:rPr lang="ko-KR" altLang="en-US" sz="1400" dirty="0" err="1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아키텍쳐를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 크게 변경하지 않은 상태에서 이미지 처리</a:t>
                      </a:r>
                      <a:endParaRPr lang="en-US" altLang="ko-KR" sz="1400" dirty="0">
                        <a:solidFill>
                          <a:srgbClr val="191919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- CNN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보다 더 많은 양의 데이터셋을 학습시켜야 하는 단점이</a:t>
                      </a:r>
                      <a:r>
                        <a:rPr lang="en-US" altLang="ko-KR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rgbClr val="191919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존재</a:t>
                      </a:r>
                      <a:endParaRPr lang="en-US" altLang="ko-KR" sz="1400" dirty="0">
                        <a:solidFill>
                          <a:srgbClr val="191919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9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accent3"/>
                          </a:solidFill>
                          <a:uFill>
                            <a:noFill/>
                          </a:u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Efficientnet</a:t>
                      </a:r>
                      <a:endParaRPr sz="2000" b="1" dirty="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- </a:t>
                      </a:r>
                      <a:r>
                        <a:rPr lang="en-US" sz="14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AutoML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을 통해 </a:t>
                      </a:r>
                      <a:r>
                        <a:rPr 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Network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의 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depth, channel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의 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width, input image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의 최적의 조합을 찾아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Montserrat"/>
                          <a:sym typeface="Montserrat"/>
                        </a:rPr>
                        <a:t>한정된 자원으로 최대의 효율</a:t>
                      </a:r>
                      <a:endParaRPr lang="en-US" altLang="ko-KR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27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9;p37">
            <a:extLst>
              <a:ext uri="{FF2B5EF4-FFF2-40B4-BE49-F238E27FC236}">
                <a16:creationId xmlns:a16="http://schemas.microsoft.com/office/drawing/2014/main" id="{80EFE3C3-5B61-7E54-2CF7-FACD76A99C60}"/>
              </a:ext>
            </a:extLst>
          </p:cNvPr>
          <p:cNvSpPr txBox="1">
            <a:spLocks/>
          </p:cNvSpPr>
          <p:nvPr/>
        </p:nvSpPr>
        <p:spPr>
          <a:xfrm>
            <a:off x="-539" y="204390"/>
            <a:ext cx="9144000" cy="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/>
              <a:t>  Learning Result</a:t>
            </a:r>
            <a:endParaRPr lang="ko-KR" altLang="en-US" sz="3200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91F74C5-1D93-A7CC-3408-C54C3BFB3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1219423"/>
              </p:ext>
            </p:extLst>
          </p:nvPr>
        </p:nvGraphicFramePr>
        <p:xfrm>
          <a:off x="708947" y="1596283"/>
          <a:ext cx="3798794" cy="2344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FBD56EE-AFCD-2CBD-1036-BED98CEE78AA}"/>
              </a:ext>
            </a:extLst>
          </p:cNvPr>
          <p:cNvGrpSpPr/>
          <p:nvPr/>
        </p:nvGrpSpPr>
        <p:grpSpPr>
          <a:xfrm>
            <a:off x="4636261" y="1444006"/>
            <a:ext cx="3883570" cy="2255488"/>
            <a:chOff x="4636261" y="1523299"/>
            <a:chExt cx="3883570" cy="2255488"/>
          </a:xfrm>
        </p:grpSpPr>
        <p:sp>
          <p:nvSpPr>
            <p:cNvPr id="11" name="Google Shape;541;p65">
              <a:extLst>
                <a:ext uri="{FF2B5EF4-FFF2-40B4-BE49-F238E27FC236}">
                  <a16:creationId xmlns:a16="http://schemas.microsoft.com/office/drawing/2014/main" id="{32A05BF6-F37D-C2F8-EE20-EE7B8CCF41A6}"/>
                </a:ext>
              </a:extLst>
            </p:cNvPr>
            <p:cNvSpPr txBox="1"/>
            <p:nvPr/>
          </p:nvSpPr>
          <p:spPr>
            <a:xfrm>
              <a:off x="4636261" y="1523299"/>
              <a:ext cx="1506071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chemeClr val="accent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VGGNet</a:t>
              </a:r>
              <a:endParaRPr sz="24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2" name="Google Shape;543;p65">
              <a:extLst>
                <a:ext uri="{FF2B5EF4-FFF2-40B4-BE49-F238E27FC236}">
                  <a16:creationId xmlns:a16="http://schemas.microsoft.com/office/drawing/2014/main" id="{84FFAC0B-172C-2CE8-09A2-D77B785412B0}"/>
                </a:ext>
              </a:extLst>
            </p:cNvPr>
            <p:cNvSpPr txBox="1"/>
            <p:nvPr/>
          </p:nvSpPr>
          <p:spPr>
            <a:xfrm>
              <a:off x="4636262" y="2191449"/>
              <a:ext cx="126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3" name="Google Shape;545;p65">
              <a:extLst>
                <a:ext uri="{FF2B5EF4-FFF2-40B4-BE49-F238E27FC236}">
                  <a16:creationId xmlns:a16="http://schemas.microsoft.com/office/drawing/2014/main" id="{CAFF69AA-FBB1-A633-A035-95D7E0BDA47A}"/>
                </a:ext>
              </a:extLst>
            </p:cNvPr>
            <p:cNvSpPr txBox="1"/>
            <p:nvPr/>
          </p:nvSpPr>
          <p:spPr>
            <a:xfrm>
              <a:off x="4699015" y="1839139"/>
              <a:ext cx="1351429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87.65%</a:t>
              </a:r>
              <a:endParaRPr sz="24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4" name="Google Shape;541;p65">
              <a:extLst>
                <a:ext uri="{FF2B5EF4-FFF2-40B4-BE49-F238E27FC236}">
                  <a16:creationId xmlns:a16="http://schemas.microsoft.com/office/drawing/2014/main" id="{2D2A2200-D2F5-67F5-30E4-ED612916B862}"/>
                </a:ext>
              </a:extLst>
            </p:cNvPr>
            <p:cNvSpPr txBox="1"/>
            <p:nvPr/>
          </p:nvSpPr>
          <p:spPr>
            <a:xfrm>
              <a:off x="6725038" y="1523299"/>
              <a:ext cx="1414182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chemeClr val="accent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ResNet</a:t>
              </a:r>
              <a:endParaRPr sz="2400" dirty="0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5" name="Google Shape;545;p65">
              <a:extLst>
                <a:ext uri="{FF2B5EF4-FFF2-40B4-BE49-F238E27FC236}">
                  <a16:creationId xmlns:a16="http://schemas.microsoft.com/office/drawing/2014/main" id="{15DCC269-D08F-A122-ECC4-CC8F2B4BB431}"/>
                </a:ext>
              </a:extLst>
            </p:cNvPr>
            <p:cNvSpPr txBox="1"/>
            <p:nvPr/>
          </p:nvSpPr>
          <p:spPr>
            <a:xfrm>
              <a:off x="6725036" y="1839139"/>
              <a:ext cx="1414183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94.37%</a:t>
              </a:r>
              <a:endParaRPr sz="24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6" name="Google Shape;541;p65">
              <a:extLst>
                <a:ext uri="{FF2B5EF4-FFF2-40B4-BE49-F238E27FC236}">
                  <a16:creationId xmlns:a16="http://schemas.microsoft.com/office/drawing/2014/main" id="{471548E0-CFB5-8B83-E84D-18D1EAD39BDA}"/>
                </a:ext>
              </a:extLst>
            </p:cNvPr>
            <p:cNvSpPr txBox="1"/>
            <p:nvPr/>
          </p:nvSpPr>
          <p:spPr>
            <a:xfrm>
              <a:off x="4699015" y="3085775"/>
              <a:ext cx="12648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ViT</a:t>
              </a:r>
              <a:endParaRPr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7" name="Google Shape;545;p65">
              <a:extLst>
                <a:ext uri="{FF2B5EF4-FFF2-40B4-BE49-F238E27FC236}">
                  <a16:creationId xmlns:a16="http://schemas.microsoft.com/office/drawing/2014/main" id="{7F028966-F273-696A-C0A2-AD837B4F726A}"/>
                </a:ext>
              </a:extLst>
            </p:cNvPr>
            <p:cNvSpPr txBox="1"/>
            <p:nvPr/>
          </p:nvSpPr>
          <p:spPr>
            <a:xfrm>
              <a:off x="4636261" y="3432287"/>
              <a:ext cx="1327553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55.75%</a:t>
              </a:r>
              <a:endParaRPr sz="24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8" name="Google Shape;541;p65">
              <a:extLst>
                <a:ext uri="{FF2B5EF4-FFF2-40B4-BE49-F238E27FC236}">
                  <a16:creationId xmlns:a16="http://schemas.microsoft.com/office/drawing/2014/main" id="{21AD766C-20C0-2D5D-98B8-0B3F36A4A9A9}"/>
                </a:ext>
              </a:extLst>
            </p:cNvPr>
            <p:cNvSpPr txBox="1"/>
            <p:nvPr/>
          </p:nvSpPr>
          <p:spPr>
            <a:xfrm>
              <a:off x="6344425" y="3061498"/>
              <a:ext cx="2175406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chemeClr val="accent5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Efficientnet</a:t>
              </a:r>
              <a:endParaRPr sz="2400" dirty="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9" name="Google Shape;545;p65">
              <a:extLst>
                <a:ext uri="{FF2B5EF4-FFF2-40B4-BE49-F238E27FC236}">
                  <a16:creationId xmlns:a16="http://schemas.microsoft.com/office/drawing/2014/main" id="{A01E1AC3-4878-3360-047E-548B68EE39D1}"/>
                </a:ext>
              </a:extLst>
            </p:cNvPr>
            <p:cNvSpPr txBox="1"/>
            <p:nvPr/>
          </p:nvSpPr>
          <p:spPr>
            <a:xfrm>
              <a:off x="6725038" y="3432275"/>
              <a:ext cx="1414182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94.69%</a:t>
              </a:r>
              <a:endParaRPr sz="24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A15D10-F470-ADD8-64D6-AEF29715F077}"/>
              </a:ext>
            </a:extLst>
          </p:cNvPr>
          <p:cNvSpPr txBox="1"/>
          <p:nvPr/>
        </p:nvSpPr>
        <p:spPr>
          <a:xfrm>
            <a:off x="779929" y="4108076"/>
            <a:ext cx="4061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accent3"/>
                </a:solidFill>
                <a:latin typeface="Montserrat ExtraBold" panose="00000900000000000000" pitchFamily="2" charset="0"/>
              </a:rPr>
              <a:t>Batch_Size</a:t>
            </a:r>
            <a:r>
              <a:rPr lang="en-US" altLang="ko-KR" sz="1600" dirty="0">
                <a:solidFill>
                  <a:schemeClr val="accent3"/>
                </a:solidFill>
                <a:latin typeface="Montserrat ExtraBold" panose="00000900000000000000" pitchFamily="2" charset="0"/>
              </a:rPr>
              <a:t> = 16,	Train : Val = 8 : 2 </a:t>
            </a:r>
          </a:p>
          <a:p>
            <a:r>
              <a:rPr lang="en-US" altLang="ko-KR" sz="1600" dirty="0">
                <a:solidFill>
                  <a:schemeClr val="accent3"/>
                </a:solidFill>
                <a:latin typeface="Montserrat ExtraBold" panose="00000900000000000000" pitchFamily="2" charset="0"/>
              </a:rPr>
              <a:t>Epoch = 30,  Total Dataset = 8,000</a:t>
            </a:r>
            <a:endParaRPr lang="ko-KR" altLang="en-US" sz="1600" dirty="0">
              <a:solidFill>
                <a:schemeClr val="accent3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0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E7C8A97B-91AA-943A-2BA7-23BBBC188E70}"/>
              </a:ext>
            </a:extLst>
          </p:cNvPr>
          <p:cNvSpPr/>
          <p:nvPr/>
        </p:nvSpPr>
        <p:spPr>
          <a:xfrm>
            <a:off x="6582335" y="1113107"/>
            <a:ext cx="1831270" cy="1831270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49BFD8-AE61-E086-A614-B9BEB001D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9131" y="2215050"/>
            <a:ext cx="4105500" cy="713400"/>
          </a:xfrm>
        </p:spPr>
        <p:txBody>
          <a:bodyPr/>
          <a:lstStyle/>
          <a:p>
            <a:pPr marL="114300" indent="0"/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유일하게 </a:t>
            </a:r>
            <a:r>
              <a:rPr lang="en-US" altLang="ko-KR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learning_rate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최적화 값을 자동적으로 찾아주는 코드를 사용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Google Shape;239;p37">
            <a:extLst>
              <a:ext uri="{FF2B5EF4-FFF2-40B4-BE49-F238E27FC236}">
                <a16:creationId xmlns:a16="http://schemas.microsoft.com/office/drawing/2014/main" id="{1FD47D53-E11D-4254-9AFE-88BAACC4CACF}"/>
              </a:ext>
            </a:extLst>
          </p:cNvPr>
          <p:cNvSpPr txBox="1">
            <a:spLocks/>
          </p:cNvSpPr>
          <p:nvPr/>
        </p:nvSpPr>
        <p:spPr>
          <a:xfrm>
            <a:off x="-539" y="204390"/>
            <a:ext cx="9144000" cy="6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dirty="0"/>
              <a:t>  Select Model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F5DA5-2008-8695-C278-6A3DCD466920}"/>
              </a:ext>
            </a:extLst>
          </p:cNvPr>
          <p:cNvSpPr txBox="1"/>
          <p:nvPr/>
        </p:nvSpPr>
        <p:spPr>
          <a:xfrm>
            <a:off x="589913" y="1213077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Montserrat ExtraBold" panose="00000900000000000000" pitchFamily="2" charset="0"/>
              </a:rPr>
              <a:t>“ </a:t>
            </a:r>
            <a:r>
              <a:rPr lang="en-US" altLang="ko-KR" sz="1800" dirty="0" err="1">
                <a:solidFill>
                  <a:schemeClr val="accent3"/>
                </a:solidFill>
                <a:latin typeface="Montserrat ExtraBold" panose="00000900000000000000" pitchFamily="2" charset="0"/>
              </a:rPr>
              <a:t>Efficientnet</a:t>
            </a:r>
            <a:r>
              <a:rPr lang="en-US" altLang="ko-KR" sz="1800" dirty="0">
                <a:solidFill>
                  <a:schemeClr val="accent3"/>
                </a:solidFill>
                <a:latin typeface="Montserrat ExtraBold" panose="00000900000000000000" pitchFamily="2" charset="0"/>
              </a:rPr>
              <a:t> – b3”</a:t>
            </a:r>
            <a:endParaRPr lang="ko-KR" altLang="en-US" sz="1800" dirty="0">
              <a:solidFill>
                <a:schemeClr val="accent3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6" name="그림 5" descr="텍스트, 실내, 화면, 스크린샷이(가) 표시된 사진&#10;&#10;자동 생성된 설명">
            <a:extLst>
              <a:ext uri="{FF2B5EF4-FFF2-40B4-BE49-F238E27FC236}">
                <a16:creationId xmlns:a16="http://schemas.microsoft.com/office/drawing/2014/main" id="{C05B483D-FDF2-F074-2C7C-F4EC68F2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0" y="1837707"/>
            <a:ext cx="4714252" cy="14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4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80;p70">
            <a:extLst>
              <a:ext uri="{FF2B5EF4-FFF2-40B4-BE49-F238E27FC236}">
                <a16:creationId xmlns:a16="http://schemas.microsoft.com/office/drawing/2014/main" id="{348033DD-64DB-6123-733A-4DCD69EDC41B}"/>
              </a:ext>
            </a:extLst>
          </p:cNvPr>
          <p:cNvSpPr txBox="1">
            <a:spLocks/>
          </p:cNvSpPr>
          <p:nvPr/>
        </p:nvSpPr>
        <p:spPr>
          <a:xfrm>
            <a:off x="4115382" y="1276765"/>
            <a:ext cx="4105500" cy="1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Font typeface="Montserrat ExtraBold"/>
              <a:buNone/>
              <a:defRPr sz="62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altLang="ko-KR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0" name="Google Shape;580;p70">
            <a:extLst>
              <a:ext uri="{FF2B5EF4-FFF2-40B4-BE49-F238E27FC236}">
                <a16:creationId xmlns:a16="http://schemas.microsoft.com/office/drawing/2014/main" id="{5845C92C-00BE-8721-3D77-0DC85B97FAE3}"/>
              </a:ext>
            </a:extLst>
          </p:cNvPr>
          <p:cNvSpPr txBox="1">
            <a:spLocks/>
          </p:cNvSpPr>
          <p:nvPr/>
        </p:nvSpPr>
        <p:spPr>
          <a:xfrm>
            <a:off x="4115382" y="2237965"/>
            <a:ext cx="4105500" cy="1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ExtraBold"/>
              <a:buNone/>
              <a:defRPr sz="6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3200" b="1" dirty="0">
                <a:solidFill>
                  <a:schemeClr val="accent3"/>
                </a:solidFill>
              </a:rPr>
              <a:t>Increase </a:t>
            </a:r>
            <a:br>
              <a:rPr lang="en-US" altLang="ko-KR" sz="3200" b="1" dirty="0">
                <a:solidFill>
                  <a:schemeClr val="accent3"/>
                </a:solidFill>
              </a:rPr>
            </a:br>
            <a:r>
              <a:rPr lang="en-US" altLang="ko-KR" sz="3200" b="1" dirty="0">
                <a:solidFill>
                  <a:schemeClr val="accent3"/>
                </a:solidFill>
              </a:rPr>
              <a:t>Accuracy</a:t>
            </a:r>
          </a:p>
        </p:txBody>
      </p:sp>
      <p:grpSp>
        <p:nvGrpSpPr>
          <p:cNvPr id="2" name="Google Shape;12056;p106">
            <a:extLst>
              <a:ext uri="{FF2B5EF4-FFF2-40B4-BE49-F238E27FC236}">
                <a16:creationId xmlns:a16="http://schemas.microsoft.com/office/drawing/2014/main" id="{E69610EA-5B0D-36AF-DB80-AEF4298D1B64}"/>
              </a:ext>
            </a:extLst>
          </p:cNvPr>
          <p:cNvGrpSpPr/>
          <p:nvPr/>
        </p:nvGrpSpPr>
        <p:grpSpPr>
          <a:xfrm>
            <a:off x="1088829" y="2237965"/>
            <a:ext cx="571883" cy="572279"/>
            <a:chOff x="4206763" y="2450951"/>
            <a:chExt cx="322151" cy="322374"/>
          </a:xfrm>
          <a:solidFill>
            <a:schemeClr val="tx1">
              <a:lumMod val="20000"/>
              <a:lumOff val="80000"/>
            </a:schemeClr>
          </a:solidFill>
        </p:grpSpPr>
        <p:sp>
          <p:nvSpPr>
            <p:cNvPr id="3" name="Google Shape;12057;p106">
              <a:extLst>
                <a:ext uri="{FF2B5EF4-FFF2-40B4-BE49-F238E27FC236}">
                  <a16:creationId xmlns:a16="http://schemas.microsoft.com/office/drawing/2014/main" id="{07C5CC32-6397-AAC6-FEAB-2DB8E6CC7901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058;p106">
              <a:extLst>
                <a:ext uri="{FF2B5EF4-FFF2-40B4-BE49-F238E27FC236}">
                  <a16:creationId xmlns:a16="http://schemas.microsoft.com/office/drawing/2014/main" id="{29E7DF45-CBAB-86F7-CFE8-949833972410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8214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Style Thesis Defense by Slidesgo">
  <a:themeElements>
    <a:clrScheme name="Simple Light">
      <a:dk1>
        <a:srgbClr val="D4CAB7"/>
      </a:dk1>
      <a:lt1>
        <a:srgbClr val="E3DAC5"/>
      </a:lt1>
      <a:dk2>
        <a:srgbClr val="334436"/>
      </a:dk2>
      <a:lt2>
        <a:srgbClr val="DFAA28"/>
      </a:lt2>
      <a:accent1>
        <a:srgbClr val="2C4EB8"/>
      </a:accent1>
      <a:accent2>
        <a:srgbClr val="EA5430"/>
      </a:accent2>
      <a:accent3>
        <a:srgbClr val="334436"/>
      </a:accent3>
      <a:accent4>
        <a:srgbClr val="DFAA28"/>
      </a:accent4>
      <a:accent5>
        <a:srgbClr val="2C4EB8"/>
      </a:accent5>
      <a:accent6>
        <a:srgbClr val="EA5430"/>
      </a:accent6>
      <a:hlink>
        <a:srgbClr val="334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598</Words>
  <Application>Microsoft Office PowerPoint</Application>
  <PresentationFormat>화면 슬라이드 쇼(16:9)</PresentationFormat>
  <Paragraphs>165</Paragraphs>
  <Slides>27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Montserrat ExtraBold</vt:lpstr>
      <vt:lpstr>Anaheim</vt:lpstr>
      <vt:lpstr>Montserrat</vt:lpstr>
      <vt:lpstr>Montserrat Medium</vt:lpstr>
      <vt:lpstr>Arial</vt:lpstr>
      <vt:lpstr>Wingdings</vt:lpstr>
      <vt:lpstr>Montserrat SemiBold</vt:lpstr>
      <vt:lpstr>KoPub돋움체 Bold</vt:lpstr>
      <vt:lpstr>Bebas Neue</vt:lpstr>
      <vt:lpstr>Simple Style Thesis Defense by Slidesgo</vt:lpstr>
      <vt:lpstr>Kvasir Dataset Deep Learning</vt:lpstr>
      <vt:lpstr>Kvasir Dataset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현재 최고 성능인 모델을 넘는 것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Compare Analysis</vt:lpstr>
      <vt:lpstr>Verification </vt:lpstr>
      <vt:lpstr>PowerPoint 프레젠테이션</vt:lpstr>
      <vt:lpstr>Model Load</vt:lpstr>
      <vt:lpstr>PowerPoint 프레젠테이션</vt:lpstr>
      <vt:lpstr>PowerPoint 프레젠테이션</vt:lpstr>
      <vt:lpstr>PowerPoint 프레젠테이션</vt:lpstr>
      <vt:lpstr>PowerPoint 프레젠테이션</vt:lpstr>
      <vt:lpstr>더 정교한 서비스화를 목표</vt:lpstr>
      <vt:lpstr>PowerPoint 프레젠테이션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Kvasir Dataset Deep Learning</dc:title>
  <dc:creator>김민규</dc:creator>
  <cp:lastModifiedBy>김민규</cp:lastModifiedBy>
  <cp:revision>24</cp:revision>
  <dcterms:modified xsi:type="dcterms:W3CDTF">2022-12-14T14:41:47Z</dcterms:modified>
</cp:coreProperties>
</file>